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8"/>
  </p:notesMasterIdLst>
  <p:handoutMasterIdLst>
    <p:handoutMasterId r:id="rId119"/>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463" r:id="rId47"/>
    <p:sldId id="465" r:id="rId48"/>
    <p:sldId id="461" r:id="rId49"/>
    <p:sldId id="358" r:id="rId50"/>
    <p:sldId id="359" r:id="rId51"/>
    <p:sldId id="316" r:id="rId52"/>
    <p:sldId id="361" r:id="rId53"/>
    <p:sldId id="362" r:id="rId54"/>
    <p:sldId id="363" r:id="rId55"/>
    <p:sldId id="364" r:id="rId56"/>
    <p:sldId id="365" r:id="rId57"/>
    <p:sldId id="459" r:id="rId58"/>
    <p:sldId id="323" r:id="rId59"/>
    <p:sldId id="336" r:id="rId60"/>
    <p:sldId id="392" r:id="rId61"/>
    <p:sldId id="393" r:id="rId62"/>
    <p:sldId id="334" r:id="rId63"/>
    <p:sldId id="394" r:id="rId64"/>
    <p:sldId id="396" r:id="rId65"/>
    <p:sldId id="397" r:id="rId66"/>
    <p:sldId id="398" r:id="rId67"/>
    <p:sldId id="399" r:id="rId68"/>
    <p:sldId id="400" r:id="rId69"/>
    <p:sldId id="401" r:id="rId70"/>
    <p:sldId id="372" r:id="rId71"/>
    <p:sldId id="402" r:id="rId72"/>
    <p:sldId id="373" r:id="rId73"/>
    <p:sldId id="290" r:id="rId74"/>
    <p:sldId id="291" r:id="rId75"/>
    <p:sldId id="301" r:id="rId76"/>
    <p:sldId id="404" r:id="rId77"/>
    <p:sldId id="357" r:id="rId78"/>
    <p:sldId id="405" r:id="rId79"/>
    <p:sldId id="406" r:id="rId80"/>
    <p:sldId id="409" r:id="rId81"/>
    <p:sldId id="410" r:id="rId82"/>
    <p:sldId id="411" r:id="rId83"/>
    <p:sldId id="412" r:id="rId84"/>
    <p:sldId id="414" r:id="rId85"/>
    <p:sldId id="416" r:id="rId86"/>
    <p:sldId id="434" r:id="rId87"/>
    <p:sldId id="426" r:id="rId88"/>
    <p:sldId id="446" r:id="rId89"/>
    <p:sldId id="429" r:id="rId90"/>
    <p:sldId id="455" r:id="rId91"/>
    <p:sldId id="458" r:id="rId92"/>
    <p:sldId id="430" r:id="rId93"/>
    <p:sldId id="431" r:id="rId94"/>
    <p:sldId id="432" r:id="rId95"/>
    <p:sldId id="433" r:id="rId96"/>
    <p:sldId id="457" r:id="rId97"/>
    <p:sldId id="271" r:id="rId98"/>
    <p:sldId id="376" r:id="rId99"/>
    <p:sldId id="443" r:id="rId100"/>
    <p:sldId id="418" r:id="rId101"/>
    <p:sldId id="419" r:id="rId102"/>
    <p:sldId id="421" r:id="rId103"/>
    <p:sldId id="422" r:id="rId104"/>
    <p:sldId id="423" r:id="rId105"/>
    <p:sldId id="424" r:id="rId106"/>
    <p:sldId id="408" r:id="rId107"/>
    <p:sldId id="447" r:id="rId108"/>
    <p:sldId id="448" r:id="rId109"/>
    <p:sldId id="449" r:id="rId110"/>
    <p:sldId id="451" r:id="rId111"/>
    <p:sldId id="452" r:id="rId112"/>
    <p:sldId id="454" r:id="rId113"/>
    <p:sldId id="453" r:id="rId114"/>
    <p:sldId id="456" r:id="rId115"/>
    <p:sldId id="427" r:id="rId116"/>
    <p:sldId id="442" r:id="rId117"/>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463"/>
            <p14:sldId id="465"/>
            <p14:sldId id="461"/>
            <p14:sldId id="358"/>
            <p14:sldId id="359"/>
            <p14:sldId id="316"/>
            <p14:sldId id="361"/>
            <p14:sldId id="362"/>
            <p14:sldId id="363"/>
            <p14:sldId id="364"/>
            <p14:sldId id="365"/>
            <p14:sldId id="459"/>
            <p14:sldId id="323"/>
            <p14:sldId id="336"/>
            <p14:sldId id="392"/>
            <p14:sldId id="393"/>
            <p14:sldId id="334"/>
            <p14:sldId id="394"/>
            <p14:sldId id="396"/>
            <p14:sldId id="397"/>
            <p14:sldId id="398"/>
            <p14:sldId id="399"/>
            <p14:sldId id="400"/>
            <p14:sldId id="401"/>
            <p14:sldId id="372"/>
            <p14:sldId id="402"/>
            <p14:sldId id="373"/>
            <p14:sldId id="290"/>
            <p14:sldId id="291"/>
            <p14:sldId id="301"/>
            <p14:sldId id="404"/>
            <p14:sldId id="357"/>
            <p14:sldId id="405"/>
            <p14:sldId id="406"/>
            <p14:sldId id="409"/>
            <p14:sldId id="410"/>
            <p14:sldId id="411"/>
            <p14:sldId id="412"/>
            <p14:sldId id="414"/>
            <p14:sldId id="416"/>
            <p14:sldId id="434"/>
            <p14:sldId id="426"/>
            <p14:sldId id="446"/>
            <p14:sldId id="429"/>
            <p14:sldId id="455"/>
            <p14:sldId id="458"/>
            <p14:sldId id="430"/>
            <p14:sldId id="431"/>
            <p14:sldId id="432"/>
            <p14:sldId id="433"/>
            <p14:sldId id="457"/>
            <p14:sldId id="271"/>
            <p14:sldId id="376"/>
            <p14:sldId id="443"/>
            <p14:sldId id="418"/>
            <p14:sldId id="419"/>
            <p14:sldId id="421"/>
            <p14:sldId id="422"/>
            <p14:sldId id="423"/>
            <p14:sldId id="424"/>
            <p14:sldId id="408"/>
            <p14:sldId id="447"/>
            <p14:sldId id="448"/>
            <p14:sldId id="449"/>
            <p14:sldId id="451"/>
            <p14:sldId id="452"/>
            <p14:sldId id="454"/>
            <p14:sldId id="453"/>
            <p14:sldId id="456"/>
            <p14:sldId id="427"/>
            <p14:sldId id="442"/>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165"/>
    <a:srgbClr val="92D050"/>
    <a:srgbClr val="FF0000"/>
    <a:srgbClr val="F2F2F2"/>
    <a:srgbClr val="89BB67"/>
    <a:srgbClr val="FEA2A0"/>
    <a:srgbClr val="FFE89F"/>
    <a:srgbClr val="B4EEC3"/>
    <a:srgbClr val="F44336"/>
    <a:srgbClr val="CAF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81" autoAdjust="0"/>
    <p:restoredTop sz="97780" autoAdjust="0"/>
  </p:normalViewPr>
  <p:slideViewPr>
    <p:cSldViewPr snapToObjects="1">
      <p:cViewPr>
        <p:scale>
          <a:sx n="150" d="100"/>
          <a:sy n="150" d="100"/>
        </p:scale>
        <p:origin x="2126" y="1181"/>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notesMaster" Target="notesMasters/notesMaster1.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handoutMaster" Target="handoutMasters/handoutMaster1.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11.05.2021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11.05.2021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50</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75</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76</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77</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80</a:t>
            </a:fld>
            <a:endParaRPr lang="de-CH" dirty="0"/>
          </a:p>
        </p:txBody>
      </p:sp>
    </p:spTree>
    <p:extLst>
      <p:ext uri="{BB962C8B-B14F-4D97-AF65-F5344CB8AC3E}">
        <p14:creationId xmlns:p14="http://schemas.microsoft.com/office/powerpoint/2010/main" val="729545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88</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91</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98</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5/11/2021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5/11/2021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5/11/2021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5/11/2021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5/11/2021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5/11/2021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5/11/2021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5/11/2021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5/11/2021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5/11/2021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5/11/2021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5/11/2021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5/11/2021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5/11/2021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5/11/2021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5/11/2021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5/11/2021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5/11/2021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5/11/2021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5/11/2021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5/11/2021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5/11/2021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5/11/2021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5/11/2021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5/11/2021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5/11/2021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5/11/2021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5/11/2021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5/11/2021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5/11/2021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5/11/2021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5/11/2021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5/11/2021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5/11/2021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5/11/2021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5/11/2021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5/11/2021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5/11/2021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5/11/2021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5/11/2021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5/11/2021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5/11/2021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5/11/2021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5/11/2021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5/11/2021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5/11/2021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9.png"/><Relationship Id="rId4" Type="http://schemas.openxmlformats.org/officeDocument/2006/relationships/image" Target="../media/image133.png"/></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9.png"/><Relationship Id="rId4" Type="http://schemas.openxmlformats.org/officeDocument/2006/relationships/image" Target="../media/image133.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9.png"/><Relationship Id="rId4" Type="http://schemas.openxmlformats.org/officeDocument/2006/relationships/image" Target="../media/image133.png"/></Relationships>
</file>

<file path=ppt/slides/_rels/slide10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9.png"/><Relationship Id="rId4" Type="http://schemas.openxmlformats.org/officeDocument/2006/relationships/image" Target="../media/image133.png"/></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9.png"/><Relationship Id="rId4" Type="http://schemas.openxmlformats.org/officeDocument/2006/relationships/image" Target="../media/image133.png"/></Relationships>
</file>

<file path=ppt/slides/_rels/slide10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9.png"/><Relationship Id="rId4" Type="http://schemas.openxmlformats.org/officeDocument/2006/relationships/image" Target="../media/image133.png"/></Relationships>
</file>

<file path=ppt/slides/_rels/slide10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77.png"/><Relationship Id="rId5" Type="http://schemas.openxmlformats.org/officeDocument/2006/relationships/image" Target="../media/image169.png"/><Relationship Id="rId4" Type="http://schemas.openxmlformats.org/officeDocument/2006/relationships/image" Target="../media/image133.png"/></Relationships>
</file>

<file path=ppt/slides/_rels/slide107.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5.xml"/><Relationship Id="rId5" Type="http://schemas.openxmlformats.org/officeDocument/2006/relationships/image" Target="../media/image173.png"/><Relationship Id="rId4" Type="http://schemas.openxmlformats.org/officeDocument/2006/relationships/image" Target="../media/image19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6.png"/><Relationship Id="rId1" Type="http://schemas.openxmlformats.org/officeDocument/2006/relationships/slideLayout" Target="../slideLayouts/slideLayout5.xml"/><Relationship Id="rId5" Type="http://schemas.openxmlformats.org/officeDocument/2006/relationships/image" Target="../media/image107.png"/><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97.pn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12.png"/><Relationship Id="rId1" Type="http://schemas.openxmlformats.org/officeDocument/2006/relationships/slideLayout" Target="../slideLayouts/slideLayout5.xml"/><Relationship Id="rId5" Type="http://schemas.openxmlformats.org/officeDocument/2006/relationships/image" Target="../media/image110.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13.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6.png"/><Relationship Id="rId2"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15.png"/><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50.png"/><Relationship Id="rId7" Type="http://schemas.openxmlformats.org/officeDocument/2006/relationships/image" Target="../media/image114.png"/><Relationship Id="rId12"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16.png"/><Relationship Id="rId4" Type="http://schemas.openxmlformats.org/officeDocument/2006/relationships/image" Target="../media/image52.png"/><Relationship Id="rId9" Type="http://schemas.openxmlformats.org/officeDocument/2006/relationships/image" Target="../media/image105.png"/></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5.png"/><Relationship Id="rId3" Type="http://schemas.openxmlformats.org/officeDocument/2006/relationships/image" Target="../media/image94.png"/><Relationship Id="rId7" Type="http://schemas.openxmlformats.org/officeDocument/2006/relationships/image" Target="../media/image120.png"/><Relationship Id="rId12" Type="http://schemas.openxmlformats.org/officeDocument/2006/relationships/image" Target="../media/image124.png"/><Relationship Id="rId2" Type="http://schemas.openxmlformats.org/officeDocument/2006/relationships/notesSlide" Target="../notesSlides/notesSlide24.xml"/><Relationship Id="rId16" Type="http://schemas.openxmlformats.org/officeDocument/2006/relationships/image" Target="../media/image128.jpeg"/><Relationship Id="rId1" Type="http://schemas.openxmlformats.org/officeDocument/2006/relationships/slideLayout" Target="../slideLayouts/slideLayout5.xml"/><Relationship Id="rId6" Type="http://schemas.openxmlformats.org/officeDocument/2006/relationships/image" Target="../media/image113.png"/><Relationship Id="rId11" Type="http://schemas.openxmlformats.org/officeDocument/2006/relationships/image" Target="../media/image105.png"/><Relationship Id="rId5" Type="http://schemas.openxmlformats.org/officeDocument/2006/relationships/image" Target="../media/image119.png"/><Relationship Id="rId15" Type="http://schemas.openxmlformats.org/officeDocument/2006/relationships/image" Target="../media/image127.png"/><Relationship Id="rId10" Type="http://schemas.openxmlformats.org/officeDocument/2006/relationships/image" Target="../media/image123.png"/><Relationship Id="rId4" Type="http://schemas.openxmlformats.org/officeDocument/2006/relationships/image" Target="../media/image95.png"/><Relationship Id="rId9" Type="http://schemas.openxmlformats.org/officeDocument/2006/relationships/image" Target="../media/image122.png"/><Relationship Id="rId14" Type="http://schemas.openxmlformats.org/officeDocument/2006/relationships/image" Target="../media/image126.png"/></Relationships>
</file>

<file path=ppt/slides/_rels/slide51.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9.png"/></Relationships>
</file>

<file path=ppt/slides/_rels/slide5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37.png"/><Relationship Id="rId3" Type="http://schemas.openxmlformats.org/officeDocument/2006/relationships/notesSlide" Target="../notesSlides/notesSlide26.xml"/><Relationship Id="rId7" Type="http://schemas.openxmlformats.org/officeDocument/2006/relationships/image" Target="../media/image58.png"/><Relationship Id="rId12" Type="http://schemas.openxmlformats.org/officeDocument/2006/relationships/image" Target="../media/image136.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32.png"/><Relationship Id="rId11" Type="http://schemas.openxmlformats.org/officeDocument/2006/relationships/image" Target="../media/image135.png"/><Relationship Id="rId5" Type="http://schemas.openxmlformats.org/officeDocument/2006/relationships/image" Target="../media/image131.png"/><Relationship Id="rId10" Type="http://schemas.openxmlformats.org/officeDocument/2006/relationships/image" Target="../media/image134.png"/><Relationship Id="rId4" Type="http://schemas.openxmlformats.org/officeDocument/2006/relationships/image" Target="../media/image130.png"/><Relationship Id="rId9" Type="http://schemas.openxmlformats.org/officeDocument/2006/relationships/image" Target="../media/image133.png"/><Relationship Id="rId14" Type="http://schemas.openxmlformats.org/officeDocument/2006/relationships/image" Target="../media/image138.png"/></Relationships>
</file>

<file path=ppt/slides/_rels/slide55.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5.png"/><Relationship Id="rId3" Type="http://schemas.openxmlformats.org/officeDocument/2006/relationships/notesSlide" Target="../notesSlides/notesSlide27.xml"/><Relationship Id="rId7" Type="http://schemas.openxmlformats.org/officeDocument/2006/relationships/image" Target="../media/image22.png"/><Relationship Id="rId12" Type="http://schemas.openxmlformats.org/officeDocument/2006/relationships/image" Target="../media/image144.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38.png"/><Relationship Id="rId5" Type="http://schemas.openxmlformats.org/officeDocument/2006/relationships/image" Target="../media/image140.png"/><Relationship Id="rId10" Type="http://schemas.openxmlformats.org/officeDocument/2006/relationships/image" Target="../media/image143.png"/><Relationship Id="rId4" Type="http://schemas.openxmlformats.org/officeDocument/2006/relationships/image" Target="../media/image139.png"/><Relationship Id="rId9" Type="http://schemas.openxmlformats.org/officeDocument/2006/relationships/image" Target="../media/image142.png"/></Relationships>
</file>

<file path=ppt/slides/_rels/slide5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notesSlide" Target="../notesSlides/notesSlide28.xml"/><Relationship Id="rId7" Type="http://schemas.openxmlformats.org/officeDocument/2006/relationships/image" Target="../media/image146.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41.png"/><Relationship Id="rId5" Type="http://schemas.openxmlformats.org/officeDocument/2006/relationships/image" Target="../media/image140.png"/><Relationship Id="rId10" Type="http://schemas.openxmlformats.org/officeDocument/2006/relationships/image" Target="../media/image55.png"/><Relationship Id="rId4" Type="http://schemas.openxmlformats.org/officeDocument/2006/relationships/image" Target="../media/image139.png"/><Relationship Id="rId9" Type="http://schemas.openxmlformats.org/officeDocument/2006/relationships/image" Target="../media/image59.png"/></Relationships>
</file>

<file path=ppt/slides/_rels/slide5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39.png"/><Relationship Id="rId7" Type="http://schemas.openxmlformats.org/officeDocument/2006/relationships/image" Target="../media/image133.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46.png"/><Relationship Id="rId5" Type="http://schemas.openxmlformats.org/officeDocument/2006/relationships/image" Target="../media/image22.png"/><Relationship Id="rId4" Type="http://schemas.openxmlformats.org/officeDocument/2006/relationships/image" Target="../media/image140.png"/><Relationship Id="rId9" Type="http://schemas.openxmlformats.org/officeDocument/2006/relationships/image" Target="../media/image141.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33.png"/><Relationship Id="rId5" Type="http://schemas.openxmlformats.org/officeDocument/2006/relationships/image" Target="../media/image146.png"/><Relationship Id="rId4" Type="http://schemas.openxmlformats.org/officeDocument/2006/relationships/image" Target="../media/image14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33.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46.png"/><Relationship Id="rId5" Type="http://schemas.openxmlformats.org/officeDocument/2006/relationships/image" Target="../media/image141.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33.png"/><Relationship Id="rId5" Type="http://schemas.openxmlformats.org/officeDocument/2006/relationships/image" Target="../media/image146.png"/><Relationship Id="rId4" Type="http://schemas.openxmlformats.org/officeDocument/2006/relationships/image" Target="../media/image14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33.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46.png"/><Relationship Id="rId5" Type="http://schemas.openxmlformats.org/officeDocument/2006/relationships/image" Target="../media/image141.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55.png"/><Relationship Id="rId7" Type="http://schemas.openxmlformats.org/officeDocument/2006/relationships/image" Target="../media/image139.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33.png"/><Relationship Id="rId5" Type="http://schemas.openxmlformats.org/officeDocument/2006/relationships/image" Target="../media/image146.png"/><Relationship Id="rId4" Type="http://schemas.openxmlformats.org/officeDocument/2006/relationships/image" Target="../media/image141.png"/><Relationship Id="rId9" Type="http://schemas.openxmlformats.org/officeDocument/2006/relationships/image" Target="../media/image22.png"/></Relationships>
</file>

<file path=ppt/slides/_rels/slide6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notesSlide" Target="../notesSlides/notesSlide35.xml"/><Relationship Id="rId7" Type="http://schemas.openxmlformats.org/officeDocument/2006/relationships/image" Target="../media/image146.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40.png"/><Relationship Id="rId10" Type="http://schemas.openxmlformats.org/officeDocument/2006/relationships/image" Target="../media/image141.png"/><Relationship Id="rId4" Type="http://schemas.openxmlformats.org/officeDocument/2006/relationships/image" Target="../media/image139.png"/><Relationship Id="rId9" Type="http://schemas.openxmlformats.org/officeDocument/2006/relationships/image" Target="../media/image55.png"/></Relationships>
</file>

<file path=ppt/slides/_rels/slide64.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49.png"/><Relationship Id="rId3" Type="http://schemas.openxmlformats.org/officeDocument/2006/relationships/notesSlide" Target="../notesSlides/notesSlide36.xml"/><Relationship Id="rId7" Type="http://schemas.openxmlformats.org/officeDocument/2006/relationships/image" Target="../media/image146.png"/><Relationship Id="rId12" Type="http://schemas.openxmlformats.org/officeDocument/2006/relationships/image" Target="../media/image148.png"/><Relationship Id="rId2" Type="http://schemas.openxmlformats.org/officeDocument/2006/relationships/slideLayout" Target="../slideLayouts/slideLayout5.xml"/><Relationship Id="rId16" Type="http://schemas.openxmlformats.org/officeDocument/2006/relationships/image" Target="../media/image137.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47.png"/><Relationship Id="rId5" Type="http://schemas.openxmlformats.org/officeDocument/2006/relationships/image" Target="../media/image140.png"/><Relationship Id="rId1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9.png"/><Relationship Id="rId9" Type="http://schemas.openxmlformats.org/officeDocument/2006/relationships/image" Target="../media/image55.png"/><Relationship Id="rId14" Type="http://schemas.openxmlformats.org/officeDocument/2006/relationships/image" Target="../media/image131.png"/></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51.png"/><Relationship Id="rId5" Type="http://schemas.openxmlformats.org/officeDocument/2006/relationships/image" Target="../media/image30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52.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55.png"/><Relationship Id="rId4" Type="http://schemas.openxmlformats.org/officeDocument/2006/relationships/image" Target="../media/image154.png"/></Relationships>
</file>

<file path=ppt/slides/_rels/slide6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46.png"/><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7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72.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3" Type="http://schemas.openxmlformats.org/officeDocument/2006/relationships/image" Target="../media/image62.png"/><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74.png"/><Relationship Id="rId10" Type="http://schemas.openxmlformats.org/officeDocument/2006/relationships/image" Target="../media/image161.png"/><Relationship Id="rId4" Type="http://schemas.openxmlformats.org/officeDocument/2006/relationships/image" Target="../media/image73.png"/><Relationship Id="rId9" Type="http://schemas.openxmlformats.org/officeDocument/2006/relationships/image" Target="../media/image160.png"/><Relationship Id="rId14" Type="http://schemas.openxmlformats.org/officeDocument/2006/relationships/image" Target="../media/image144.png"/></Relationships>
</file>

<file path=ppt/slides/_rels/slide73.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3" Type="http://schemas.openxmlformats.org/officeDocument/2006/relationships/image" Target="../media/image62.png"/><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74.png"/><Relationship Id="rId10" Type="http://schemas.openxmlformats.org/officeDocument/2006/relationships/image" Target="../media/image161.png"/><Relationship Id="rId4" Type="http://schemas.openxmlformats.org/officeDocument/2006/relationships/image" Target="../media/image73.png"/><Relationship Id="rId9" Type="http://schemas.openxmlformats.org/officeDocument/2006/relationships/image" Target="../media/image160.png"/><Relationship Id="rId14" Type="http://schemas.openxmlformats.org/officeDocument/2006/relationships/image" Target="../media/image144.png"/></Relationships>
</file>

<file path=ppt/slides/_rels/slide74.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44.png"/><Relationship Id="rId3" Type="http://schemas.openxmlformats.org/officeDocument/2006/relationships/image" Target="../media/image73.png"/><Relationship Id="rId7" Type="http://schemas.openxmlformats.org/officeDocument/2006/relationships/image" Target="../media/image159.png"/><Relationship Id="rId12" Type="http://schemas.openxmlformats.org/officeDocument/2006/relationships/image" Target="../media/image164.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0" Type="http://schemas.openxmlformats.org/officeDocument/2006/relationships/image" Target="../media/image162.png"/><Relationship Id="rId4" Type="http://schemas.openxmlformats.org/officeDocument/2006/relationships/image" Target="../media/image74.png"/><Relationship Id="rId9" Type="http://schemas.openxmlformats.org/officeDocument/2006/relationships/image" Target="../media/image161.png"/></Relationships>
</file>

<file path=ppt/slides/_rels/slide75.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3" Type="http://schemas.openxmlformats.org/officeDocument/2006/relationships/image" Target="../media/image62.png"/><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74.png"/><Relationship Id="rId10" Type="http://schemas.openxmlformats.org/officeDocument/2006/relationships/image" Target="../media/image161.png"/><Relationship Id="rId4" Type="http://schemas.openxmlformats.org/officeDocument/2006/relationships/image" Target="../media/image73.png"/><Relationship Id="rId9" Type="http://schemas.openxmlformats.org/officeDocument/2006/relationships/image" Target="../media/image160.png"/><Relationship Id="rId14" Type="http://schemas.openxmlformats.org/officeDocument/2006/relationships/image" Target="../media/image144.png"/></Relationships>
</file>

<file path=ppt/slides/_rels/slide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4.png"/><Relationship Id="rId3" Type="http://schemas.openxmlformats.org/officeDocument/2006/relationships/image" Target="../media/image62.png"/><Relationship Id="rId7" Type="http://schemas.openxmlformats.org/officeDocument/2006/relationships/image" Target="../media/image162.png"/><Relationship Id="rId12" Type="http://schemas.openxmlformats.org/officeDocument/2006/relationships/image" Target="../media/image163.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61.png"/><Relationship Id="rId11" Type="http://schemas.openxmlformats.org/officeDocument/2006/relationships/image" Target="../media/image158.png"/><Relationship Id="rId5" Type="http://schemas.openxmlformats.org/officeDocument/2006/relationships/image" Target="../media/image160.png"/><Relationship Id="rId10" Type="http://schemas.openxmlformats.org/officeDocument/2006/relationships/image" Target="../media/image73.png"/><Relationship Id="rId4" Type="http://schemas.openxmlformats.org/officeDocument/2006/relationships/image" Target="../media/image159.png"/><Relationship Id="rId9" Type="http://schemas.openxmlformats.org/officeDocument/2006/relationships/image" Target="../media/image74.png"/><Relationship Id="rId14" Type="http://schemas.openxmlformats.org/officeDocument/2006/relationships/image" Target="../media/image144.png"/></Relationships>
</file>

<file path=ppt/slides/_rels/slide78.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70.png"/><Relationship Id="rId3" Type="http://schemas.openxmlformats.org/officeDocument/2006/relationships/image" Target="../media/image159.png"/><Relationship Id="rId7" Type="http://schemas.openxmlformats.org/officeDocument/2006/relationships/image" Target="../media/image157.png"/><Relationship Id="rId12" Type="http://schemas.openxmlformats.org/officeDocument/2006/relationships/image" Target="../media/image144.png"/><Relationship Id="rId17" Type="http://schemas.openxmlformats.org/officeDocument/2006/relationships/image" Target="../media/image158.png"/><Relationship Id="rId2" Type="http://schemas.openxmlformats.org/officeDocument/2006/relationships/image" Target="../media/image166.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69.png"/><Relationship Id="rId11" Type="http://schemas.openxmlformats.org/officeDocument/2006/relationships/image" Target="../media/image164.png"/><Relationship Id="rId5" Type="http://schemas.openxmlformats.org/officeDocument/2006/relationships/image" Target="../media/image168.png"/><Relationship Id="rId15" Type="http://schemas.openxmlformats.org/officeDocument/2006/relationships/image" Target="../media/image172.png"/><Relationship Id="rId10" Type="http://schemas.openxmlformats.org/officeDocument/2006/relationships/image" Target="../media/image163.png"/><Relationship Id="rId4" Type="http://schemas.openxmlformats.org/officeDocument/2006/relationships/image" Target="../media/image167.png"/><Relationship Id="rId9" Type="http://schemas.openxmlformats.org/officeDocument/2006/relationships/image" Target="../media/image62.png"/><Relationship Id="rId14" Type="http://schemas.openxmlformats.org/officeDocument/2006/relationships/image" Target="../media/image171.png"/></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73.png"/><Relationship Id="rId1" Type="http://schemas.openxmlformats.org/officeDocument/2006/relationships/slideLayout" Target="../slideLayouts/slideLayout5.xml"/><Relationship Id="rId4" Type="http://schemas.openxmlformats.org/officeDocument/2006/relationships/image" Target="../media/image133.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176.png"/><Relationship Id="rId4" Type="http://schemas.openxmlformats.org/officeDocument/2006/relationships/image" Target="../media/image175.png"/></Relationships>
</file>

<file path=ppt/slides/_rels/slide8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5.xml"/><Relationship Id="rId4" Type="http://schemas.openxmlformats.org/officeDocument/2006/relationships/image" Target="../media/image174.png"/></Relationships>
</file>

<file path=ppt/slides/_rels/slide8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9.png"/><Relationship Id="rId1" Type="http://schemas.openxmlformats.org/officeDocument/2006/relationships/slideLayout" Target="../slideLayouts/slideLayout5.xml"/><Relationship Id="rId6" Type="http://schemas.openxmlformats.org/officeDocument/2006/relationships/image" Target="../media/image157.png"/><Relationship Id="rId5" Type="http://schemas.openxmlformats.org/officeDocument/2006/relationships/image" Target="../media/image177.png"/><Relationship Id="rId4" Type="http://schemas.openxmlformats.org/officeDocument/2006/relationships/image" Target="../media/image161.png"/></Relationships>
</file>

<file path=ppt/slides/_rels/slide83.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61.png"/><Relationship Id="rId7" Type="http://schemas.openxmlformats.org/officeDocument/2006/relationships/image" Target="../media/image179.png"/><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78.png"/><Relationship Id="rId5" Type="http://schemas.openxmlformats.org/officeDocument/2006/relationships/image" Target="../media/image157.png"/><Relationship Id="rId10" Type="http://schemas.openxmlformats.org/officeDocument/2006/relationships/image" Target="../media/image182.png"/><Relationship Id="rId4" Type="http://schemas.openxmlformats.org/officeDocument/2006/relationships/image" Target="../media/image177.png"/><Relationship Id="rId9" Type="http://schemas.openxmlformats.org/officeDocument/2006/relationships/image" Target="../media/image18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83.jpe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8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86.png"/><Relationship Id="rId4" Type="http://schemas.openxmlformats.org/officeDocument/2006/relationships/image" Target="../media/image185.png"/></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5.xml"/><Relationship Id="rId5" Type="http://schemas.openxmlformats.org/officeDocument/2006/relationships/image" Target="../media/image190.png"/><Relationship Id="rId4" Type="http://schemas.openxmlformats.org/officeDocument/2006/relationships/image" Target="../media/image18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92.png"/><Relationship Id="rId4" Type="http://schemas.openxmlformats.org/officeDocument/2006/relationships/image" Target="../media/image157.png"/></Relationships>
</file>

<file path=ppt/slides/_rels/slide9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5/11/2021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107</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108</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5/11/2021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5/11/2021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5/11/2021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5/11/2021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5/11/2021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5/11/2021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pic>
        <p:nvPicPr>
          <p:cNvPr id="68" name="Picture 67">
            <a:extLst>
              <a:ext uri="{FF2B5EF4-FFF2-40B4-BE49-F238E27FC236}">
                <a16:creationId xmlns:a16="http://schemas.microsoft.com/office/drawing/2014/main" id="{28A79743-81A4-455F-80AF-E15239DD792D}"/>
              </a:ext>
            </a:extLst>
          </p:cNvPr>
          <p:cNvPicPr>
            <a:picLocks noChangeAspect="1"/>
          </p:cNvPicPr>
          <p:nvPr/>
        </p:nvPicPr>
        <p:blipFill>
          <a:blip r:embed="rId2"/>
          <a:stretch>
            <a:fillRect/>
          </a:stretch>
        </p:blipFill>
        <p:spPr>
          <a:xfrm>
            <a:off x="4069743" y="1310252"/>
            <a:ext cx="3974937" cy="4480948"/>
          </a:xfrm>
          <a:prstGeom prst="rect">
            <a:avLst/>
          </a:prstGeom>
        </p:spPr>
      </p:pic>
      <p:sp>
        <p:nvSpPr>
          <p:cNvPr id="3" name="Date Placeholder 2"/>
          <p:cNvSpPr>
            <a:spLocks noGrp="1"/>
          </p:cNvSpPr>
          <p:nvPr>
            <p:ph type="dt" sz="half" idx="10"/>
          </p:nvPr>
        </p:nvSpPr>
        <p:spPr/>
        <p:txBody>
          <a:bodyPr/>
          <a:lstStyle/>
          <a:p>
            <a:fld id="{C363C073-2380-4712-889F-608C00A94AA5}"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55" name="Rectangle 54"/>
          <p:cNvSpPr/>
          <p:nvPr/>
        </p:nvSpPr>
        <p:spPr>
          <a:xfrm>
            <a:off x="4573939" y="1903440"/>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8960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81058"/>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8115115" y="1680182"/>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874419" y="4709292"/>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6326750" y="4709292"/>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56830" y="183055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itle 5"/>
              <p:cNvSpPr>
                <a:spLocks noGrp="1"/>
              </p:cNvSpPr>
              <p:nvPr>
                <p:ph type="title"/>
              </p:nvPr>
            </p:nvSpPr>
            <p:spPr/>
            <p:txBody>
              <a:bodyPr/>
              <a:lstStyle/>
              <a:p>
                <a:r>
                  <a:rPr lang="en-US" dirty="0"/>
                  <a:t>IO Integrity – HTML </a:t>
                </a:r>
                <a14:m>
                  <m:oMath xmlns:m="http://schemas.openxmlformats.org/officeDocument/2006/math">
                    <m:r>
                      <a:rPr lang="en-US" b="1" i="1" smtClean="0">
                        <a:latin typeface="Cambria Math" panose="02040503050406030204" pitchFamily="18" charset="0"/>
                      </a:rPr>
                      <m:t>→</m:t>
                    </m:r>
                  </m:oMath>
                </a14:m>
                <a:r>
                  <a:rPr lang="en-US" dirty="0"/>
                  <a:t> Specification</a:t>
                </a:r>
              </a:p>
            </p:txBody>
          </p:sp>
        </mc:Choice>
        <mc:Fallback>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28A79743-81A4-455F-80AF-E15239DD792D}"/>
              </a:ext>
            </a:extLst>
          </p:cNvPr>
          <p:cNvPicPr>
            <a:picLocks noChangeAspect="1"/>
          </p:cNvPicPr>
          <p:nvPr/>
        </p:nvPicPr>
        <p:blipFill>
          <a:blip r:embed="rId3"/>
          <a:stretch>
            <a:fillRect/>
          </a:stretch>
        </p:blipFill>
        <p:spPr>
          <a:xfrm>
            <a:off x="2589823" y="4340621"/>
            <a:ext cx="1642876" cy="1852015"/>
          </a:xfrm>
          <a:prstGeom prst="rect">
            <a:avLst/>
          </a:prstGeom>
        </p:spPr>
      </p:pic>
      <p:sp>
        <p:nvSpPr>
          <p:cNvPr id="3" name="Date Placeholder 2"/>
          <p:cNvSpPr>
            <a:spLocks noGrp="1"/>
          </p:cNvSpPr>
          <p:nvPr>
            <p:ph type="dt" sz="half" idx="10"/>
          </p:nvPr>
        </p:nvSpPr>
        <p:spPr/>
        <p:txBody>
          <a:bodyPr/>
          <a:lstStyle/>
          <a:p>
            <a:fld id="{C363C073-2380-4712-889F-608C00A94AA5}"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145894" y="1400252"/>
            <a:ext cx="4557325" cy="1384995"/>
          </a:xfrm>
          <a:prstGeom prst="rect">
            <a:avLst/>
          </a:prstGeom>
        </p:spPr>
        <p:txBody>
          <a:bodyPr wrap="square">
            <a:spAutoFit/>
          </a:bodyPr>
          <a:lstStyle/>
          <a:p>
            <a:r>
              <a:rPr lang="en-US" sz="1200" dirty="0">
                <a:solidFill>
                  <a:prstClr val="black"/>
                </a:solidFill>
                <a:latin typeface="Consolas" panose="020B0609020204030204" pitchFamily="49" charset="0"/>
              </a:rPr>
              <a:t>&lt;form action="/</a:t>
            </a:r>
            <a:r>
              <a:rPr lang="en-US" sz="1200" dirty="0" err="1">
                <a:solidFill>
                  <a:prstClr val="black"/>
                </a:solidFill>
                <a:latin typeface="Consolas" panose="020B0609020204030204" pitchFamily="49" charset="0"/>
              </a:rPr>
              <a:t>some_action</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signature = "0x45AB…"</a:t>
            </a:r>
            <a:r>
              <a:rPr lang="en-US" sz="1200" dirty="0">
                <a:latin typeface="Consolas" panose="020B0609020204030204" pitchFamily="49" charset="0"/>
              </a:rPr>
              <a:t>,</a:t>
            </a:r>
            <a:r>
              <a:rPr lang="en-US" sz="1200" dirty="0">
                <a:solidFill>
                  <a:srgbClr val="FF0000"/>
                </a:solidFill>
                <a:latin typeface="Consolas" panose="020B0609020204030204" pitchFamily="49" charset="0"/>
              </a:rPr>
              <a:t> id = "0x0ab.."</a:t>
            </a:r>
            <a:r>
              <a:rPr lang="en-US" sz="1200" dirty="0">
                <a:solidFill>
                  <a:prstClr val="black"/>
                </a:solidFill>
                <a:latin typeface="Consolas" panose="020B0609020204030204" pitchFamily="49" charset="0"/>
              </a:rPr>
              <a:t>&gt;</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&lt;label for="insulin"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&gt;Insulin  </a:t>
            </a:r>
          </a:p>
          <a:p>
            <a:r>
              <a:rPr lang="en-US" sz="1200" dirty="0">
                <a:latin typeface="Consolas" panose="020B0609020204030204" pitchFamily="49" charset="0"/>
                <a:cs typeface="Consolas" panose="020B0609020204030204" pitchFamily="49" charset="0"/>
              </a:rPr>
              <a:t>  (U)&lt;/label&gt;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&lt;input type="text" id="insulin"  </a:t>
            </a:r>
          </a:p>
          <a:p>
            <a:r>
              <a:rPr lang="en-US" sz="1200" dirty="0">
                <a:latin typeface="Consolas" panose="020B0609020204030204" pitchFamily="49" charset="0"/>
                <a:cs typeface="Consolas" panose="020B0609020204030204" pitchFamily="49" charset="0"/>
              </a:rPr>
              <a:t>  name="insulin"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 …</a:t>
            </a:r>
          </a:p>
          <a:p>
            <a:r>
              <a:rPr lang="en-US" sz="1200" dirty="0">
                <a:solidFill>
                  <a:prstClr val="black"/>
                </a:solidFill>
                <a:latin typeface="Consolas" panose="020B0609020204030204" pitchFamily="49" charset="0"/>
                <a:cs typeface="Consolas" panose="020B0609020204030204" pitchFamily="49" charset="0"/>
              </a:rPr>
              <a:t>&lt;/form&gt;</a:t>
            </a:r>
          </a:p>
        </p:txBody>
      </p:sp>
      <p:pic>
        <p:nvPicPr>
          <p:cNvPr id="23" name="Picture 22">
            <a:extLst>
              <a:ext uri="{FF2B5EF4-FFF2-40B4-BE49-F238E27FC236}">
                <a16:creationId xmlns:a16="http://schemas.microsoft.com/office/drawing/2014/main" id="{3764B3C1-690C-4ED1-BDE0-B2D76728D9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9423" y="3312772"/>
            <a:ext cx="800557" cy="800557"/>
          </a:xfrm>
          <a:prstGeom prst="rect">
            <a:avLst/>
          </a:prstGeom>
        </p:spPr>
      </p:pic>
      <p:grpSp>
        <p:nvGrpSpPr>
          <p:cNvPr id="24" name="Group 23">
            <a:extLst>
              <a:ext uri="{FF2B5EF4-FFF2-40B4-BE49-F238E27FC236}">
                <a16:creationId xmlns:a16="http://schemas.microsoft.com/office/drawing/2014/main" id="{1FDB4215-7016-4E0B-B6EC-11466E60CF7E}"/>
              </a:ext>
            </a:extLst>
          </p:cNvPr>
          <p:cNvGrpSpPr/>
          <p:nvPr/>
        </p:nvGrpSpPr>
        <p:grpSpPr>
          <a:xfrm>
            <a:off x="6590519" y="148452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grpSp>
        <p:nvGrpSpPr>
          <p:cNvPr id="28" name="Group 27">
            <a:extLst>
              <a:ext uri="{FF2B5EF4-FFF2-40B4-BE49-F238E27FC236}">
                <a16:creationId xmlns:a16="http://schemas.microsoft.com/office/drawing/2014/main" id="{562E58CE-0851-4DBF-89A4-A3ECA3781C57}"/>
              </a:ext>
            </a:extLst>
          </p:cNvPr>
          <p:cNvGrpSpPr/>
          <p:nvPr/>
        </p:nvGrpSpPr>
        <p:grpSpPr>
          <a:xfrm>
            <a:off x="8285505" y="761335"/>
            <a:ext cx="3823936" cy="3785652"/>
            <a:chOff x="8185008" y="1336792"/>
            <a:chExt cx="3823936" cy="3785652"/>
          </a:xfrm>
        </p:grpSpPr>
        <p:sp>
          <p:nvSpPr>
            <p:cNvPr id="29" name="Rectangle 28">
              <a:extLst>
                <a:ext uri="{FF2B5EF4-FFF2-40B4-BE49-F238E27FC236}">
                  <a16:creationId xmlns:a16="http://schemas.microsoft.com/office/drawing/2014/main" id="{C336C281-9CBB-45B0-925D-1D71135B8702}"/>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30" name="Rectangle 29">
              <a:extLst>
                <a:ext uri="{FF2B5EF4-FFF2-40B4-BE49-F238E27FC236}">
                  <a16:creationId xmlns:a16="http://schemas.microsoft.com/office/drawing/2014/main" id="{0C753C95-51DC-41A8-83FB-68FD06ED36A3}"/>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AD3E9C6-6BD2-4A16-9036-060E04F0783B}"/>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910EB-C3A2-44E1-9F19-FB6ACB169010}"/>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6FF4A613-E163-4CE1-AE1D-38F9DC81911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94019" y="4687608"/>
            <a:ext cx="1403735" cy="1403735"/>
          </a:xfrm>
          <a:prstGeom prst="rect">
            <a:avLst/>
          </a:prstGeom>
        </p:spPr>
      </p:pic>
      <p:sp>
        <p:nvSpPr>
          <p:cNvPr id="8" name="Rectangle 7">
            <a:extLst>
              <a:ext uri="{FF2B5EF4-FFF2-40B4-BE49-F238E27FC236}">
                <a16:creationId xmlns:a16="http://schemas.microsoft.com/office/drawing/2014/main" id="{35165C0F-FB5F-4C8D-97C4-FE23BDAE899E}"/>
              </a:ext>
            </a:extLst>
          </p:cNvPr>
          <p:cNvSpPr/>
          <p:nvPr/>
        </p:nvSpPr>
        <p:spPr>
          <a:xfrm>
            <a:off x="9398607" y="6047298"/>
            <a:ext cx="1194558" cy="338554"/>
          </a:xfrm>
          <a:prstGeom prst="rect">
            <a:avLst/>
          </a:prstGeom>
        </p:spPr>
        <p:txBody>
          <a:bodyPr wrap="none">
            <a:spAutoFit/>
          </a:bodyPr>
          <a:lstStyle/>
          <a:p>
            <a:r>
              <a:rPr lang="en-US" sz="1600" dirty="0">
                <a:latin typeface="Consolas" panose="020B0609020204030204" pitchFamily="49" charset="0"/>
              </a:rPr>
              <a:t>form1.bmp</a:t>
            </a:r>
            <a:endParaRPr lang="en-US" sz="1600" dirty="0"/>
          </a:p>
        </p:txBody>
      </p:sp>
    </p:spTree>
    <p:extLst>
      <p:ext uri="{BB962C8B-B14F-4D97-AF65-F5344CB8AC3E}">
        <p14:creationId xmlns:p14="http://schemas.microsoft.com/office/powerpoint/2010/main" val="39075737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7617619" y="3183239"/>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359826" y="2227927"/>
            <a:ext cx="5224932" cy="2554545"/>
          </a:xfrm>
          <a:prstGeom prst="rect">
            <a:avLst/>
          </a:prstGeom>
        </p:spPr>
        <p:txBody>
          <a:bodyPr wrap="square">
            <a:spAutoFit/>
          </a:bodyPr>
          <a:lstStyle/>
          <a:p>
            <a:r>
              <a:rPr lang="en-US" sz="1600" dirty="0">
                <a:solidFill>
                  <a:prstClr val="black"/>
                </a:solidFill>
                <a:latin typeface="Consolas" panose="020B0609020204030204" pitchFamily="49" charset="0"/>
              </a:rPr>
              <a:t>…</a:t>
            </a:r>
          </a:p>
          <a:p>
            <a:r>
              <a:rPr lang="en-US" sz="1600" dirty="0">
                <a:solidFill>
                  <a:prstClr val="black"/>
                </a:solidFill>
                <a:latin typeface="Consolas" panose="020B0609020204030204" pitchFamily="49" charset="0"/>
              </a:rPr>
              <a:t>&lt;form action="/</a:t>
            </a:r>
            <a:r>
              <a:rPr lang="en-US" sz="1600" dirty="0" err="1">
                <a:solidFill>
                  <a:prstClr val="black"/>
                </a:solidFill>
                <a:latin typeface="Consolas" panose="020B0609020204030204" pitchFamily="49" charset="0"/>
              </a:rPr>
              <a:t>some_action</a:t>
            </a:r>
            <a:r>
              <a:rPr lang="en-US" sz="1600" dirty="0">
                <a:solidFill>
                  <a:prstClr val="black"/>
                </a:solidFill>
                <a:latin typeface="Consolas" panose="020B0609020204030204" pitchFamily="49" charset="0"/>
              </a:rPr>
              <a:t>", </a:t>
            </a:r>
            <a:r>
              <a:rPr lang="en-US" sz="1600" dirty="0">
                <a:solidFill>
                  <a:srgbClr val="FF0000"/>
                </a:solidFill>
                <a:latin typeface="Consolas" panose="020B0609020204030204" pitchFamily="49" charset="0"/>
              </a:rPr>
              <a:t>signature = "0x45AB…"</a:t>
            </a:r>
            <a:r>
              <a:rPr lang="en-US" sz="1600" dirty="0">
                <a:latin typeface="Consolas" panose="020B0609020204030204" pitchFamily="49" charset="0"/>
              </a:rPr>
              <a:t>,</a:t>
            </a:r>
            <a:r>
              <a:rPr lang="en-US" sz="1600" dirty="0">
                <a:solidFill>
                  <a:srgbClr val="FF0000"/>
                </a:solidFill>
                <a:latin typeface="Consolas" panose="020B0609020204030204" pitchFamily="49" charset="0"/>
              </a:rPr>
              <a:t> id = "0x0ab.."</a:t>
            </a:r>
            <a:r>
              <a:rPr lang="en-US" sz="1600" dirty="0">
                <a:solidFill>
                  <a:prstClr val="black"/>
                </a:solidFill>
                <a:latin typeface="Consolas" panose="020B0609020204030204" pitchFamily="49" charset="0"/>
              </a:rPr>
              <a:t>&gt;</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  Insulin(U)&lt;/label&gt;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&lt;input type="text" id="insulin"  </a:t>
            </a:r>
          </a:p>
          <a:p>
            <a:r>
              <a:rPr lang="en-US" sz="1600" dirty="0">
                <a:latin typeface="Consolas" panose="020B0609020204030204" pitchFamily="49" charset="0"/>
                <a:cs typeface="Consolas" panose="020B0609020204030204" pitchFamily="49" charset="0"/>
              </a:rPr>
              <a:t>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 </a:t>
            </a:r>
          </a:p>
          <a:p>
            <a:r>
              <a:rPr lang="en-US" sz="1600" dirty="0">
                <a:latin typeface="Consolas" panose="020B0609020204030204" pitchFamily="49" charset="0"/>
                <a:cs typeface="Consolas" panose="020B0609020204030204" pitchFamily="49" charset="0"/>
              </a:rPr>
              <a:t>  …</a:t>
            </a:r>
          </a:p>
          <a:p>
            <a:r>
              <a:rPr lang="en-US" sz="1600" dirty="0">
                <a:solidFill>
                  <a:prstClr val="black"/>
                </a:solidFill>
                <a:latin typeface="Consolas" panose="020B0609020204030204" pitchFamily="49" charset="0"/>
                <a:cs typeface="Consolas" panose="020B0609020204030204" pitchFamily="49" charset="0"/>
              </a:rPr>
              <a:t>&lt;/form&gt;</a:t>
            </a:r>
          </a:p>
          <a:p>
            <a:r>
              <a:rPr lang="en-US" sz="1600" dirty="0">
                <a:solidFill>
                  <a:prstClr val="black"/>
                </a:solidFill>
                <a:latin typeface="Consolas" panose="020B0609020204030204" pitchFamily="49" charset="0"/>
                <a:cs typeface="Consolas" panose="020B0609020204030204" pitchFamily="49" charset="0"/>
              </a:rPr>
              <a:t>…</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7584757" y="2837208"/>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32" name="Rectangle 31">
            <a:extLst>
              <a:ext uri="{FF2B5EF4-FFF2-40B4-BE49-F238E27FC236}">
                <a16:creationId xmlns:a16="http://schemas.microsoft.com/office/drawing/2014/main" id="{A575D219-D2A7-49EC-AA91-6C09D3A35853}"/>
              </a:ext>
            </a:extLst>
          </p:cNvPr>
          <p:cNvSpPr/>
          <p:nvPr/>
        </p:nvSpPr>
        <p:spPr>
          <a:xfrm>
            <a:off x="9457617" y="2981980"/>
            <a:ext cx="2404183" cy="861774"/>
          </a:xfrm>
          <a:prstGeom prst="rect">
            <a:avLst/>
          </a:prstGeom>
        </p:spPr>
        <p:txBody>
          <a:bodyPr wrap="square">
            <a:spAutoFit/>
          </a:bodyPr>
          <a:lstStyle/>
          <a:p>
            <a:pPr algn="ctr"/>
            <a:r>
              <a:rPr lang="en-US" sz="1600" dirty="0">
                <a:solidFill>
                  <a:prstClr val="black"/>
                </a:solidFill>
                <a:latin typeface="Consolas" panose="020B0609020204030204" pitchFamily="49" charset="0"/>
              </a:rPr>
              <a:t>…</a:t>
            </a:r>
          </a:p>
          <a:p>
            <a:pPr algn="ct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img</a:t>
            </a:r>
            <a:r>
              <a:rPr lang="en-US" sz="1600" dirty="0">
                <a:solidFill>
                  <a:srgbClr val="FF0000"/>
                </a:solidFill>
                <a:latin typeface="Consolas" panose="020B0609020204030204" pitchFamily="49" charset="0"/>
              </a:rPr>
              <a:t> </a:t>
            </a:r>
            <a:r>
              <a:rPr lang="en-US" sz="1600" dirty="0" err="1">
                <a:solidFill>
                  <a:srgbClr val="FF0000"/>
                </a:solidFill>
                <a:latin typeface="Consolas" panose="020B0609020204030204" pitchFamily="49" charset="0"/>
              </a:rPr>
              <a:t>src</a:t>
            </a:r>
            <a:r>
              <a:rPr lang="en-US" sz="1600" dirty="0">
                <a:solidFill>
                  <a:srgbClr val="FF0000"/>
                </a:solidFill>
                <a:latin typeface="Consolas" panose="020B0609020204030204" pitchFamily="49" charset="0"/>
              </a:rPr>
              <a:t>=“UI.bmp”&gt;</a:t>
            </a:r>
            <a:endParaRPr lang="en-US" sz="1600" dirty="0">
              <a:solidFill>
                <a:srgbClr val="FF0000"/>
              </a:solidFill>
              <a:latin typeface="Consolas" panose="020B0609020204030204" pitchFamily="49" charset="0"/>
              <a:cs typeface="Consolas" panose="020B0609020204030204" pitchFamily="49" charset="0"/>
            </a:endParaRPr>
          </a:p>
          <a:p>
            <a:pPr algn="ctr"/>
            <a:r>
              <a:rPr lang="en-US" sz="1600" dirty="0">
                <a:solidFill>
                  <a:prstClr val="black"/>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22283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5/11/2021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a:xfrm>
            <a:off x="323850" y="620714"/>
            <a:ext cx="11537950" cy="972000"/>
          </a:xfrm>
        </p:spPr>
        <p:txBody>
          <a:bodyPr/>
          <a:lstStyle/>
          <a:p>
            <a:r>
              <a:rPr lang="en-US" dirty="0"/>
              <a:t>IO Integrity – Overlay Generation</a:t>
            </a:r>
          </a:p>
        </p:txBody>
      </p:sp>
      <p:sp>
        <p:nvSpPr>
          <p:cNvPr id="26" name="Rounded Rectangle 25"/>
          <p:cNvSpPr/>
          <p:nvPr/>
        </p:nvSpPr>
        <p:spPr>
          <a:xfrm>
            <a:off x="3535703"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3616223"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5197"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8019"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68606"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418047" y="1499282"/>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DA9543-8FA7-4DAF-9508-84961075042A}"/>
                </a:ext>
              </a:extLst>
            </p:cNvPr>
            <p:cNvSpPr/>
            <p:nvPr/>
          </p:nvSpPr>
          <p:spPr>
            <a:xfrm>
              <a:off x="8337407" y="3392108"/>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6BF01A-7DFB-4E9E-9128-D40E30AC0B53}"/>
                </a:ext>
              </a:extLst>
            </p:cNvPr>
            <p:cNvSpPr/>
            <p:nvPr/>
          </p:nvSpPr>
          <p:spPr>
            <a:xfrm>
              <a:off x="8337407" y="3928894"/>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1500"/>
                            </p:stCondLst>
                            <p:childTnLst>
                              <p:par>
                                <p:cTn id="30" presetID="42" presetClass="path" presetSubtype="0" accel="50000" decel="50000" fill="hold" grpId="0" nodeType="afterEffect">
                                  <p:stCondLst>
                                    <p:cond delay="0"/>
                                  </p:stCondLst>
                                  <p:childTnLst>
                                    <p:animMotion origin="layout" path="M 5.84864E-7 2.59259E-6 L 0.01094 2.59259E-6 " pathEditMode="relative" rAng="0" ptsTypes="AA">
                                      <p:cBhvr>
                                        <p:cTn id="31" dur="500" fill="hold"/>
                                        <p:tgtEl>
                                          <p:spTgt spid="50"/>
                                        </p:tgtEl>
                                        <p:attrNameLst>
                                          <p:attrName>ppt_x</p:attrName>
                                          <p:attrName>ppt_y</p:attrName>
                                        </p:attrNameLst>
                                      </p:cBhvr>
                                      <p:rCtr x="547" y="0"/>
                                    </p:animMotion>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42" presetClass="path" presetSubtype="0" accel="50000" decel="50000" fill="hold" grpId="0" nodeType="withEffect">
                                  <p:stCondLst>
                                    <p:cond delay="0"/>
                                  </p:stCondLst>
                                  <p:childTnLst>
                                    <p:animMotion origin="layout" path="M -3.82181E-6 -2.59259E-6 L 0.03413 0.00162 " pathEditMode="relative" rAng="0" ptsTypes="AA">
                                      <p:cBhvr>
                                        <p:cTn id="37" dur="500" fill="hold"/>
                                        <p:tgtEl>
                                          <p:spTgt spid="51"/>
                                        </p:tgtEl>
                                        <p:attrNameLst>
                                          <p:attrName>ppt_x</p:attrName>
                                          <p:attrName>ppt_y</p:attrName>
                                        </p:attrNameLst>
                                      </p:cBhvr>
                                      <p:rCtr x="1706" y="69"/>
                                    </p:animMotion>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par>
                          <p:cTn id="42" fill="hold">
                            <p:stCondLst>
                              <p:cond delay="3000"/>
                            </p:stCondLst>
                            <p:childTnLst>
                              <p:par>
                                <p:cTn id="43" presetID="42" presetClass="path" presetSubtype="0" accel="50000" decel="50000" fill="hold" nodeType="afterEffect">
                                  <p:stCondLst>
                                    <p:cond delay="0"/>
                                  </p:stCondLst>
                                  <p:childTnLst>
                                    <p:animMotion origin="layout" path="M -2.44887E-7 -4.07407E-6 L -0.01967 0.40301 " pathEditMode="relative" rAng="0" ptsTypes="AA">
                                      <p:cBhvr>
                                        <p:cTn id="44" dur="1000" fill="hold"/>
                                        <p:tgtEl>
                                          <p:spTgt spid="68"/>
                                        </p:tgtEl>
                                        <p:attrNameLst>
                                          <p:attrName>ppt_x</p:attrName>
                                          <p:attrName>ppt_y</p:attrName>
                                        </p:attrNameLst>
                                      </p:cBhvr>
                                      <p:rCtr x="-990" y="20139"/>
                                    </p:animMotion>
                                  </p:childTnLst>
                                </p:cTn>
                              </p:par>
                            </p:childTnLst>
                          </p:cTn>
                        </p:par>
                        <p:par>
                          <p:cTn id="45" fill="hold">
                            <p:stCondLst>
                              <p:cond delay="4000"/>
                            </p:stCondLst>
                            <p:childTnLst>
                              <p:par>
                                <p:cTn id="46" presetID="27" presetClass="emph" presetSubtype="0" fill="remove" grpId="0" nodeType="afterEffect">
                                  <p:stCondLst>
                                    <p:cond delay="0"/>
                                  </p:stCondLst>
                                  <p:childTnLst>
                                    <p:animClr clrSpc="rgb" dir="cw">
                                      <p:cBhvr override="childStyle">
                                        <p:cTn id="47" dur="250" autoRev="1" fill="remove"/>
                                        <p:tgtEl>
                                          <p:spTgt spid="27"/>
                                        </p:tgtEl>
                                        <p:attrNameLst>
                                          <p:attrName>style.color</p:attrName>
                                        </p:attrNameLst>
                                      </p:cBhvr>
                                      <p:to>
                                        <a:srgbClr val="FF9966"/>
                                      </p:to>
                                    </p:animClr>
                                    <p:animClr clrSpc="rgb" dir="cw">
                                      <p:cBhvr>
                                        <p:cTn id="48" dur="250" autoRev="1" fill="remove"/>
                                        <p:tgtEl>
                                          <p:spTgt spid="27"/>
                                        </p:tgtEl>
                                        <p:attrNameLst>
                                          <p:attrName>fillcolor</p:attrName>
                                        </p:attrNameLst>
                                      </p:cBhvr>
                                      <p:to>
                                        <a:srgbClr val="FF9966"/>
                                      </p:to>
                                    </p:animClr>
                                    <p:set>
                                      <p:cBhvr>
                                        <p:cTn id="49" dur="250" autoRev="1" fill="remove"/>
                                        <p:tgtEl>
                                          <p:spTgt spid="27"/>
                                        </p:tgtEl>
                                        <p:attrNameLst>
                                          <p:attrName>fill.type</p:attrName>
                                        </p:attrNameLst>
                                      </p:cBhvr>
                                      <p:to>
                                        <p:strVal val="solid"/>
                                      </p:to>
                                    </p:set>
                                    <p:set>
                                      <p:cBhvr>
                                        <p:cTn id="50" dur="250" autoRev="1" fill="remove"/>
                                        <p:tgtEl>
                                          <p:spTgt spid="2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err="1"/>
              <a:t>ProtectIOn</a:t>
            </a:r>
            <a:r>
              <a:rPr lang="en-US" dirty="0"/>
              <a:t> for Confidentiality</a:t>
            </a:r>
          </a:p>
        </p:txBody>
      </p:sp>
    </p:spTree>
    <p:extLst>
      <p:ext uri="{BB962C8B-B14F-4D97-AF65-F5344CB8AC3E}">
        <p14:creationId xmlns:p14="http://schemas.microsoft.com/office/powerpoint/2010/main" val="3278482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5/11/2021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5/11/2021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52</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5/11/2021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53</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pic>
        <p:nvPicPr>
          <p:cNvPr id="2" name="Picture 1">
            <a:extLst>
              <a:ext uri="{FF2B5EF4-FFF2-40B4-BE49-F238E27FC236}">
                <a16:creationId xmlns:a16="http://schemas.microsoft.com/office/drawing/2014/main" id="{98CC8E10-9F32-4CEE-9396-6C942B7B409D}"/>
              </a:ext>
            </a:extLst>
          </p:cNvPr>
          <p:cNvPicPr>
            <a:picLocks noChangeAspect="1"/>
          </p:cNvPicPr>
          <p:nvPr/>
        </p:nvPicPr>
        <p:blipFill>
          <a:blip r:embed="rId13"/>
          <a:stretch>
            <a:fillRect/>
          </a:stretch>
        </p:blipFill>
        <p:spPr>
          <a:xfrm>
            <a:off x="215923" y="3257903"/>
            <a:ext cx="1674171" cy="1425708"/>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fade">
                                      <p:cBhvr>
                                        <p:cTn id="9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5/11/2021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5/11/2021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5/11/2021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5/11/2021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5/11/2021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68</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5/11/2021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69</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5/11/2021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5/11/2021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5/11/2021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71</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New Challenge</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a:t>New Challenge</a:t>
            </a:r>
            <a:endParaRPr lang="en-US" dirty="0"/>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5/11/2021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634" y="4292060"/>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
        <p:nvSpPr>
          <p:cNvPr id="49" name="Rectangle 48">
            <a:extLst>
              <a:ext uri="{FF2B5EF4-FFF2-40B4-BE49-F238E27FC236}">
                <a16:creationId xmlns:a16="http://schemas.microsoft.com/office/drawing/2014/main" id="{1F82095B-F685-472D-96BC-F6FB4EA9CFCF}"/>
              </a:ext>
            </a:extLst>
          </p:cNvPr>
          <p:cNvSpPr/>
          <p:nvPr/>
        </p:nvSpPr>
        <p:spPr>
          <a:xfrm>
            <a:off x="9222014" y="2888557"/>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50" name="Rectangle 49">
            <a:extLst>
              <a:ext uri="{FF2B5EF4-FFF2-40B4-BE49-F238E27FC236}">
                <a16:creationId xmlns:a16="http://schemas.microsoft.com/office/drawing/2014/main" id="{E1F6559B-980B-433F-B702-D15E0D68349A}"/>
              </a:ext>
            </a:extLst>
          </p:cNvPr>
          <p:cNvSpPr/>
          <p:nvPr/>
        </p:nvSpPr>
        <p:spPr>
          <a:xfrm>
            <a:off x="10301523" y="3316821"/>
            <a:ext cx="1303694"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53" name="Rectangle 52">
            <a:extLst>
              <a:ext uri="{FF2B5EF4-FFF2-40B4-BE49-F238E27FC236}">
                <a16:creationId xmlns:a16="http://schemas.microsoft.com/office/drawing/2014/main" id="{4BDF9AA5-364E-4BDF-B0C4-57AC8831A078}"/>
              </a:ext>
            </a:extLst>
          </p:cNvPr>
          <p:cNvSpPr/>
          <p:nvPr/>
        </p:nvSpPr>
        <p:spPr>
          <a:xfrm>
            <a:off x="92137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4" name="Rectangle 53">
            <a:extLst>
              <a:ext uri="{FF2B5EF4-FFF2-40B4-BE49-F238E27FC236}">
                <a16:creationId xmlns:a16="http://schemas.microsoft.com/office/drawing/2014/main" id="{83D50469-638B-4DD6-9FB8-4DAA76AECEAC}"/>
              </a:ext>
            </a:extLst>
          </p:cNvPr>
          <p:cNvSpPr/>
          <p:nvPr/>
        </p:nvSpPr>
        <p:spPr>
          <a:xfrm>
            <a:off x="98995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295906EB-B96D-4105-B64B-A4AC1E719524}"/>
              </a:ext>
            </a:extLst>
          </p:cNvPr>
          <p:cNvSpPr/>
          <p:nvPr/>
        </p:nvSpPr>
        <p:spPr>
          <a:xfrm>
            <a:off x="10813920" y="2460294"/>
            <a:ext cx="762000"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56" name="Rectangle 55">
            <a:extLst>
              <a:ext uri="{FF2B5EF4-FFF2-40B4-BE49-F238E27FC236}">
                <a16:creationId xmlns:a16="http://schemas.microsoft.com/office/drawing/2014/main" id="{0AA2E9F9-01AD-4E3F-8586-8E6BAB8B58D1}"/>
              </a:ext>
            </a:extLst>
          </p:cNvPr>
          <p:cNvSpPr/>
          <p:nvPr/>
        </p:nvSpPr>
        <p:spPr>
          <a:xfrm>
            <a:off x="10813920" y="2897684"/>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57" name="Rectangle 56">
            <a:extLst>
              <a:ext uri="{FF2B5EF4-FFF2-40B4-BE49-F238E27FC236}">
                <a16:creationId xmlns:a16="http://schemas.microsoft.com/office/drawing/2014/main" id="{0269D8E2-2504-4CA0-ABEA-AAC13AD2AE61}"/>
              </a:ext>
            </a:extLst>
          </p:cNvPr>
          <p:cNvSpPr/>
          <p:nvPr/>
        </p:nvSpPr>
        <p:spPr>
          <a:xfrm>
            <a:off x="9247673" y="3321771"/>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58" name="Rectangle 57">
            <a:extLst>
              <a:ext uri="{FF2B5EF4-FFF2-40B4-BE49-F238E27FC236}">
                <a16:creationId xmlns:a16="http://schemas.microsoft.com/office/drawing/2014/main" id="{9F5F5169-C50B-4F58-B279-1C0D6A37607D}"/>
              </a:ext>
            </a:extLst>
          </p:cNvPr>
          <p:cNvSpPr/>
          <p:nvPr/>
        </p:nvSpPr>
        <p:spPr>
          <a:xfrm rot="16200000">
            <a:off x="8327366" y="2888369"/>
            <a:ext cx="1188125"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P spid="49" grpId="0" animBg="1"/>
      <p:bldP spid="50" grpId="0" animBg="1"/>
      <p:bldP spid="53" grpId="0" animBg="1"/>
      <p:bldP spid="54" grpId="0" animBg="1"/>
      <p:bldP spid="55" grpId="0" animBg="1"/>
      <p:bldP spid="56" grpId="0" animBg="1"/>
      <p:bldP spid="57" grpId="0" animBg="1"/>
      <p:bldP spid="5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46" name="Picture 45">
            <a:extLst>
              <a:ext uri="{FF2B5EF4-FFF2-40B4-BE49-F238E27FC236}">
                <a16:creationId xmlns:a16="http://schemas.microsoft.com/office/drawing/2014/main" id="{53B98F16-2116-46D4-89B1-15B2B6C142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7719" y="864307"/>
            <a:ext cx="503697" cy="503697"/>
          </a:xfrm>
          <a:prstGeom prst="rect">
            <a:avLst/>
          </a:prstGeom>
        </p:spPr>
      </p:pic>
      <p:pic>
        <p:nvPicPr>
          <p:cNvPr id="47" name="Picture 46">
            <a:extLst>
              <a:ext uri="{FF2B5EF4-FFF2-40B4-BE49-F238E27FC236}">
                <a16:creationId xmlns:a16="http://schemas.microsoft.com/office/drawing/2014/main" id="{AB0909A0-74A5-4076-80EE-B472493C7B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8714" y="746270"/>
            <a:ext cx="558545" cy="558545"/>
          </a:xfrm>
          <a:prstGeom prst="rect">
            <a:avLst/>
          </a:prstGeom>
        </p:spPr>
      </p:pic>
      <p:sp>
        <p:nvSpPr>
          <p:cNvPr id="9" name="Rectangle 8">
            <a:extLst>
              <a:ext uri="{FF2B5EF4-FFF2-40B4-BE49-F238E27FC236}">
                <a16:creationId xmlns:a16="http://schemas.microsoft.com/office/drawing/2014/main" id="{B9386B44-E391-47BC-ADFE-53F20DA16D0C}"/>
              </a:ext>
            </a:extLst>
          </p:cNvPr>
          <p:cNvSpPr/>
          <p:nvPr/>
        </p:nvSpPr>
        <p:spPr>
          <a:xfrm>
            <a:off x="6156705" y="969180"/>
            <a:ext cx="851515" cy="369332"/>
          </a:xfrm>
          <a:prstGeom prst="rect">
            <a:avLst/>
          </a:prstGeom>
        </p:spPr>
        <p:txBody>
          <a:bodyPr wrap="none">
            <a:spAutoFit/>
          </a:bodyPr>
          <a:lstStyle/>
          <a:p>
            <a:r>
              <a:rPr lang="en-US" dirty="0"/>
              <a:t>Needs</a:t>
            </a:r>
          </a:p>
        </p:txBody>
      </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7" name="Straight Arrow Connector 116">
            <a:extLst>
              <a:ext uri="{FF2B5EF4-FFF2-40B4-BE49-F238E27FC236}">
                <a16:creationId xmlns:a16="http://schemas.microsoft.com/office/drawing/2014/main" id="{F02B7024-AE43-4F48-BE64-2633E42EB523}"/>
              </a:ext>
            </a:extLst>
          </p:cNvPr>
          <p:cNvCxnSpPr>
            <a:cxnSpLocks/>
            <a:stCxn id="2" idx="2"/>
            <a:endCxn id="113" idx="0"/>
          </p:cNvCxnSpPr>
          <p:nvPr/>
        </p:nvCxnSpPr>
        <p:spPr>
          <a:xfrm>
            <a:off x="4178268" y="2407084"/>
            <a:ext cx="29744" cy="127842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cxnSp>
        <p:nvCxnSpPr>
          <p:cNvPr id="38" name="Straight Arrow Connector 37">
            <a:extLst>
              <a:ext uri="{FF2B5EF4-FFF2-40B4-BE49-F238E27FC236}">
                <a16:creationId xmlns:a16="http://schemas.microsoft.com/office/drawing/2014/main" id="{F9EB518E-34F1-4F23-B67F-EB6D38C7095E}"/>
              </a:ext>
            </a:extLst>
          </p:cNvPr>
          <p:cNvCxnSpPr>
            <a:cxnSpLocks/>
            <a:stCxn id="2" idx="2"/>
            <a:endCxn id="28" idx="0"/>
          </p:cNvCxnSpPr>
          <p:nvPr/>
        </p:nvCxnSpPr>
        <p:spPr>
          <a:xfrm flipH="1">
            <a:off x="1312412" y="2407084"/>
            <a:ext cx="2865856" cy="127842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83" idx="0"/>
            <a:endCxn id="37" idx="0"/>
          </p:cNvCxnSpPr>
          <p:nvPr/>
        </p:nvCxnSpPr>
        <p:spPr>
          <a:xfrm>
            <a:off x="4134904" y="2372386"/>
            <a:ext cx="4471402" cy="1313124"/>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1312412" y="4328446"/>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606306" y="4328446"/>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1675304" y="3100292"/>
            <a:ext cx="94135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MB</a:t>
            </a:r>
          </a:p>
        </p:txBody>
      </p:sp>
      <p:sp>
        <p:nvSpPr>
          <p:cNvPr id="51" name="Rectangle 50">
            <a:extLst>
              <a:ext uri="{FF2B5EF4-FFF2-40B4-BE49-F238E27FC236}">
                <a16:creationId xmlns:a16="http://schemas.microsoft.com/office/drawing/2014/main" id="{881AD202-5D45-4F2A-B091-358D4C24E8BB}"/>
              </a:ext>
            </a:extLst>
          </p:cNvPr>
          <p:cNvSpPr/>
          <p:nvPr/>
        </p:nvSpPr>
        <p:spPr>
          <a:xfrm>
            <a:off x="6343927" y="3071134"/>
            <a:ext cx="1022658"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 MB</a:t>
            </a:r>
          </a:p>
        </p:txBody>
      </p:sp>
      <p:sp>
        <p:nvSpPr>
          <p:cNvPr id="56" name="Rectangle 55">
            <a:extLst>
              <a:ext uri="{FF2B5EF4-FFF2-40B4-BE49-F238E27FC236}">
                <a16:creationId xmlns:a16="http://schemas.microsoft.com/office/drawing/2014/main" id="{856F3983-E665-419D-B049-3F47A5DD8562}"/>
              </a:ext>
            </a:extLst>
          </p:cNvPr>
          <p:cNvSpPr/>
          <p:nvPr/>
        </p:nvSpPr>
        <p:spPr>
          <a:xfrm>
            <a:off x="630947"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57" name="Rectangle 56">
            <a:extLst>
              <a:ext uri="{FF2B5EF4-FFF2-40B4-BE49-F238E27FC236}">
                <a16:creationId xmlns:a16="http://schemas.microsoft.com/office/drawing/2014/main" id="{C40338AC-100E-48EE-948A-12D74B797A71}"/>
              </a:ext>
            </a:extLst>
          </p:cNvPr>
          <p:cNvSpPr/>
          <p:nvPr/>
        </p:nvSpPr>
        <p:spPr>
          <a:xfrm>
            <a:off x="7924841"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p>
        </p:txBody>
      </p:sp>
      <p:grpSp>
        <p:nvGrpSpPr>
          <p:cNvPr id="7" name="Group 6">
            <a:extLst>
              <a:ext uri="{FF2B5EF4-FFF2-40B4-BE49-F238E27FC236}">
                <a16:creationId xmlns:a16="http://schemas.microsoft.com/office/drawing/2014/main" id="{FA997B97-3A82-41C3-B234-D270A1F7577F}"/>
              </a:ext>
            </a:extLst>
          </p:cNvPr>
          <p:cNvGrpSpPr/>
          <p:nvPr/>
        </p:nvGrpSpPr>
        <p:grpSpPr>
          <a:xfrm>
            <a:off x="73819" y="3419542"/>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KB controller enclave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473496" y="3419542"/>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GPU controller enclave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473496" y="5130604"/>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41503" y="5130604"/>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stCxn id="16" idx="0"/>
            <a:endCxn id="37" idx="0"/>
          </p:cNvCxnSpPr>
          <p:nvPr/>
        </p:nvCxnSpPr>
        <p:spPr>
          <a:xfrm flipH="1">
            <a:off x="8606306" y="2337706"/>
            <a:ext cx="895060" cy="1347804"/>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41697" y="1611880"/>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8374202" y="2994842"/>
            <a:ext cx="1157318"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GB</a:t>
            </a:r>
          </a:p>
        </p:txBody>
      </p:sp>
      <p:grpSp>
        <p:nvGrpSpPr>
          <p:cNvPr id="19" name="Group 18">
            <a:extLst>
              <a:ext uri="{FF2B5EF4-FFF2-40B4-BE49-F238E27FC236}">
                <a16:creationId xmlns:a16="http://schemas.microsoft.com/office/drawing/2014/main" id="{1763BB49-07B1-4270-8CE3-84A4C4D5A3D5}"/>
              </a:ext>
            </a:extLst>
          </p:cNvPr>
          <p:cNvGrpSpPr/>
          <p:nvPr/>
        </p:nvGrpSpPr>
        <p:grpSpPr>
          <a:xfrm>
            <a:off x="8491710" y="1447800"/>
            <a:ext cx="1847930" cy="1294995"/>
            <a:chOff x="8491710" y="1003491"/>
            <a:chExt cx="1847930" cy="1294995"/>
          </a:xfrm>
        </p:grpSpPr>
        <p:grpSp>
          <p:nvGrpSpPr>
            <p:cNvPr id="17" name="Group 16">
              <a:extLst>
                <a:ext uri="{FF2B5EF4-FFF2-40B4-BE49-F238E27FC236}">
                  <a16:creationId xmlns:a16="http://schemas.microsoft.com/office/drawing/2014/main" id="{BE426D4F-4376-4843-BC7D-8AEFBB63182C}"/>
                </a:ext>
              </a:extLst>
            </p:cNvPr>
            <p:cNvGrpSpPr/>
            <p:nvPr/>
          </p:nvGrpSpPr>
          <p:grpSpPr>
            <a:xfrm>
              <a:off x="8663090" y="1003491"/>
              <a:ext cx="1676550" cy="1294995"/>
              <a:chOff x="7901426" y="4350104"/>
              <a:chExt cx="1676550" cy="1294995"/>
            </a:xfrm>
          </p:grpSpPr>
          <p:sp>
            <p:nvSpPr>
              <p:cNvPr id="73" name="Rectangle 72">
                <a:extLst>
                  <a:ext uri="{FF2B5EF4-FFF2-40B4-BE49-F238E27FC236}">
                    <a16:creationId xmlns:a16="http://schemas.microsoft.com/office/drawing/2014/main" id="{9A9DAECE-7866-4349-BBD0-E0EA5574D234}"/>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 name="Picture 14">
                <a:extLst>
                  <a:ext uri="{FF2B5EF4-FFF2-40B4-BE49-F238E27FC236}">
                    <a16:creationId xmlns:a16="http://schemas.microsoft.com/office/drawing/2014/main" id="{5342BC1A-E8EC-4B74-933B-3C9C3E1D71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8232" y="4438913"/>
                <a:ext cx="816105" cy="816105"/>
              </a:xfrm>
              <a:prstGeom prst="rect">
                <a:avLst/>
              </a:prstGeom>
            </p:spPr>
          </p:pic>
          <p:sp>
            <p:nvSpPr>
              <p:cNvPr id="16" name="Rectangle 15">
                <a:extLst>
                  <a:ext uri="{FF2B5EF4-FFF2-40B4-BE49-F238E27FC236}">
                    <a16:creationId xmlns:a16="http://schemas.microsoft.com/office/drawing/2014/main" id="{572CE2DB-89B7-4FAC-AF53-366BFB152B9F}"/>
                  </a:ext>
                </a:extLst>
              </p:cNvPr>
              <p:cNvSpPr/>
              <p:nvPr/>
            </p:nvSpPr>
            <p:spPr>
              <a:xfrm>
                <a:off x="7901427" y="5240010"/>
                <a:ext cx="1676549" cy="369332"/>
              </a:xfrm>
              <a:prstGeom prst="rect">
                <a:avLst/>
              </a:prstGeom>
            </p:spPr>
            <p:txBody>
              <a:bodyPr wrap="none">
                <a:spAutoFit/>
              </a:bodyPr>
              <a:lstStyle/>
              <a:p>
                <a:r>
                  <a:rPr lang="en-US" dirty="0"/>
                  <a:t>ML Application</a:t>
                </a:r>
              </a:p>
            </p:txBody>
          </p:sp>
        </p:grpSp>
        <p:pic>
          <p:nvPicPr>
            <p:cNvPr id="75" name="Picture 74">
              <a:extLst>
                <a:ext uri="{FF2B5EF4-FFF2-40B4-BE49-F238E27FC236}">
                  <a16:creationId xmlns:a16="http://schemas.microsoft.com/office/drawing/2014/main" id="{7B4C295D-E047-484D-B82E-BE52CD1D39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1710" y="1237974"/>
              <a:ext cx="382133" cy="382134"/>
            </a:xfrm>
            <a:prstGeom prst="rect">
              <a:avLst/>
            </a:prstGeom>
          </p:spPr>
        </p:pic>
        <p:pic>
          <p:nvPicPr>
            <p:cNvPr id="76" name="Picture 75">
              <a:extLst>
                <a:ext uri="{FF2B5EF4-FFF2-40B4-BE49-F238E27FC236}">
                  <a16:creationId xmlns:a16="http://schemas.microsoft.com/office/drawing/2014/main" id="{D47A57CB-0222-49F1-9A70-325B016F2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1623" y="1130367"/>
              <a:ext cx="276907" cy="276907"/>
            </a:xfrm>
            <a:prstGeom prst="rect">
              <a:avLst/>
            </a:prstGeom>
          </p:spPr>
        </p:pic>
      </p:grpSp>
      <p:grpSp>
        <p:nvGrpSpPr>
          <p:cNvPr id="77" name="Group 76">
            <a:extLst>
              <a:ext uri="{FF2B5EF4-FFF2-40B4-BE49-F238E27FC236}">
                <a16:creationId xmlns:a16="http://schemas.microsoft.com/office/drawing/2014/main" id="{390878CB-B53B-40C7-8263-D4AAA43581A9}"/>
              </a:ext>
            </a:extLst>
          </p:cNvPr>
          <p:cNvGrpSpPr/>
          <p:nvPr/>
        </p:nvGrpSpPr>
        <p:grpSpPr>
          <a:xfrm>
            <a:off x="3186546" y="1219200"/>
            <a:ext cx="1802319" cy="1639475"/>
            <a:chOff x="8481964" y="1003491"/>
            <a:chExt cx="1802319" cy="1294995"/>
          </a:xfrm>
        </p:grpSpPr>
        <p:grpSp>
          <p:nvGrpSpPr>
            <p:cNvPr id="78" name="Group 77">
              <a:extLst>
                <a:ext uri="{FF2B5EF4-FFF2-40B4-BE49-F238E27FC236}">
                  <a16:creationId xmlns:a16="http://schemas.microsoft.com/office/drawing/2014/main" id="{43F8CAFC-1B5D-4B77-875D-9FF90B81C4AF}"/>
                </a:ext>
              </a:extLst>
            </p:cNvPr>
            <p:cNvGrpSpPr/>
            <p:nvPr/>
          </p:nvGrpSpPr>
          <p:grpSpPr>
            <a:xfrm>
              <a:off x="8663090" y="1003491"/>
              <a:ext cx="1621193" cy="1294995"/>
              <a:chOff x="7901426" y="4350104"/>
              <a:chExt cx="1621193" cy="1294995"/>
            </a:xfrm>
          </p:grpSpPr>
          <p:sp>
            <p:nvSpPr>
              <p:cNvPr id="81" name="Rectangle 80">
                <a:extLst>
                  <a:ext uri="{FF2B5EF4-FFF2-40B4-BE49-F238E27FC236}">
                    <a16:creationId xmlns:a16="http://schemas.microsoft.com/office/drawing/2014/main" id="{8E12A7F9-2454-4568-8CB2-8F8E64E91C69}"/>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E4C05521-8411-44A9-A771-993FF9558F4B}"/>
                  </a:ext>
                </a:extLst>
              </p:cNvPr>
              <p:cNvSpPr/>
              <p:nvPr/>
            </p:nvSpPr>
            <p:spPr>
              <a:xfrm>
                <a:off x="7947915" y="5260987"/>
                <a:ext cx="1441485" cy="369332"/>
              </a:xfrm>
              <a:prstGeom prst="rect">
                <a:avLst/>
              </a:prstGeom>
            </p:spPr>
            <p:txBody>
              <a:bodyPr wrap="none">
                <a:spAutoFit/>
              </a:bodyPr>
              <a:lstStyle/>
              <a:p>
                <a:r>
                  <a:rPr lang="en-US" dirty="0"/>
                  <a:t>Medical App</a:t>
                </a:r>
              </a:p>
            </p:txBody>
          </p:sp>
        </p:grpSp>
        <p:pic>
          <p:nvPicPr>
            <p:cNvPr id="79" name="Picture 78">
              <a:extLst>
                <a:ext uri="{FF2B5EF4-FFF2-40B4-BE49-F238E27FC236}">
                  <a16:creationId xmlns:a16="http://schemas.microsoft.com/office/drawing/2014/main" id="{F288B445-531E-43F1-9DA5-5B5323FA37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1964" y="1262918"/>
              <a:ext cx="382133" cy="382134"/>
            </a:xfrm>
            <a:prstGeom prst="rect">
              <a:avLst/>
            </a:prstGeom>
          </p:spPr>
        </p:pic>
        <p:pic>
          <p:nvPicPr>
            <p:cNvPr id="80" name="Picture 79">
              <a:extLst>
                <a:ext uri="{FF2B5EF4-FFF2-40B4-BE49-F238E27FC236}">
                  <a16:creationId xmlns:a16="http://schemas.microsoft.com/office/drawing/2014/main" id="{E3B916F6-A245-46C5-B624-50AC79B063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1877" y="1155311"/>
              <a:ext cx="276907" cy="276907"/>
            </a:xfrm>
            <a:prstGeom prst="rect">
              <a:avLst/>
            </a:prstGeom>
          </p:spPr>
        </p:pic>
      </p:grpSp>
      <p:pic>
        <p:nvPicPr>
          <p:cNvPr id="2" name="Picture 1">
            <a:extLst>
              <a:ext uri="{FF2B5EF4-FFF2-40B4-BE49-F238E27FC236}">
                <a16:creationId xmlns:a16="http://schemas.microsoft.com/office/drawing/2014/main" id="{5EF0844A-EC10-4D55-AEDD-DBD3ABD89EBC}"/>
              </a:ext>
            </a:extLst>
          </p:cNvPr>
          <p:cNvPicPr>
            <a:picLocks noChangeAspect="1"/>
          </p:cNvPicPr>
          <p:nvPr/>
        </p:nvPicPr>
        <p:blipFill>
          <a:blip r:embed="rId8"/>
          <a:stretch>
            <a:fillRect/>
          </a:stretch>
        </p:blipFill>
        <p:spPr>
          <a:xfrm>
            <a:off x="3586650" y="1120519"/>
            <a:ext cx="1183235" cy="1286565"/>
          </a:xfrm>
          <a:prstGeom prst="rect">
            <a:avLst/>
          </a:prstGeom>
        </p:spPr>
      </p:pic>
      <p:pic>
        <p:nvPicPr>
          <p:cNvPr id="110" name="Picture 109">
            <a:extLst>
              <a:ext uri="{FF2B5EF4-FFF2-40B4-BE49-F238E27FC236}">
                <a16:creationId xmlns:a16="http://schemas.microsoft.com/office/drawing/2014/main" id="{621F1F93-DE39-4A48-A598-E66AC052654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04702" y="1704516"/>
            <a:ext cx="843835" cy="843835"/>
          </a:xfrm>
          <a:prstGeom prst="rect">
            <a:avLst/>
          </a:prstGeom>
        </p:spPr>
      </p:pic>
      <p:grpSp>
        <p:nvGrpSpPr>
          <p:cNvPr id="112" name="Group 111">
            <a:extLst>
              <a:ext uri="{FF2B5EF4-FFF2-40B4-BE49-F238E27FC236}">
                <a16:creationId xmlns:a16="http://schemas.microsoft.com/office/drawing/2014/main" id="{1F0C0BFD-13D4-4BDE-944F-757F7AFDDCFE}"/>
              </a:ext>
            </a:extLst>
          </p:cNvPr>
          <p:cNvGrpSpPr/>
          <p:nvPr/>
        </p:nvGrpSpPr>
        <p:grpSpPr>
          <a:xfrm>
            <a:off x="2969419" y="3419542"/>
            <a:ext cx="2229193" cy="908904"/>
            <a:chOff x="3254826" y="3016711"/>
            <a:chExt cx="2229193" cy="908904"/>
          </a:xfrm>
        </p:grpSpPr>
        <p:sp>
          <p:nvSpPr>
            <p:cNvPr id="113" name="Rectangle 112">
              <a:extLst>
                <a:ext uri="{FF2B5EF4-FFF2-40B4-BE49-F238E27FC236}">
                  <a16:creationId xmlns:a16="http://schemas.microsoft.com/office/drawing/2014/main" id="{242C1ADB-BD3F-418D-A1E0-00DEEB6299FF}"/>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Pump controller enclave report</a:t>
              </a:r>
            </a:p>
          </p:txBody>
        </p:sp>
        <p:grpSp>
          <p:nvGrpSpPr>
            <p:cNvPr id="114" name="Group 113">
              <a:extLst>
                <a:ext uri="{FF2B5EF4-FFF2-40B4-BE49-F238E27FC236}">
                  <a16:creationId xmlns:a16="http://schemas.microsoft.com/office/drawing/2014/main" id="{ADAA3C19-B807-488E-A53A-76C2BC836C92}"/>
                </a:ext>
              </a:extLst>
            </p:cNvPr>
            <p:cNvGrpSpPr/>
            <p:nvPr/>
          </p:nvGrpSpPr>
          <p:grpSpPr>
            <a:xfrm>
              <a:off x="3254826" y="3016711"/>
              <a:ext cx="436820" cy="489741"/>
              <a:chOff x="8115804" y="3109839"/>
              <a:chExt cx="673403" cy="754986"/>
            </a:xfrm>
          </p:grpSpPr>
          <p:pic>
            <p:nvPicPr>
              <p:cNvPr id="115" name="Picture 114">
                <a:extLst>
                  <a:ext uri="{FF2B5EF4-FFF2-40B4-BE49-F238E27FC236}">
                    <a16:creationId xmlns:a16="http://schemas.microsoft.com/office/drawing/2014/main" id="{7C27233F-E712-4AB8-B1C9-19E6887A1B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116" name="Picture 115">
                <a:extLst>
                  <a:ext uri="{FF2B5EF4-FFF2-40B4-BE49-F238E27FC236}">
                    <a16:creationId xmlns:a16="http://schemas.microsoft.com/office/drawing/2014/main" id="{2B08C2BB-296E-498F-8593-74F021460C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8" name="Group 117">
            <a:extLst>
              <a:ext uri="{FF2B5EF4-FFF2-40B4-BE49-F238E27FC236}">
                <a16:creationId xmlns:a16="http://schemas.microsoft.com/office/drawing/2014/main" id="{B8931FAE-8A7D-431D-8146-EFB9CD9D1359}"/>
              </a:ext>
            </a:extLst>
          </p:cNvPr>
          <p:cNvGrpSpPr/>
          <p:nvPr/>
        </p:nvGrpSpPr>
        <p:grpSpPr>
          <a:xfrm>
            <a:off x="3029509" y="5149741"/>
            <a:ext cx="2101069" cy="959521"/>
            <a:chOff x="3322510" y="4727773"/>
            <a:chExt cx="2101069" cy="959521"/>
          </a:xfrm>
        </p:grpSpPr>
        <p:sp>
          <p:nvSpPr>
            <p:cNvPr id="119" name="Rectangle 118">
              <a:extLst>
                <a:ext uri="{FF2B5EF4-FFF2-40B4-BE49-F238E27FC236}">
                  <a16:creationId xmlns:a16="http://schemas.microsoft.com/office/drawing/2014/main" id="{F96EFB4F-9C2C-4375-B2F1-58177DA3F55F}"/>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a:extLst>
                <a:ext uri="{FF2B5EF4-FFF2-40B4-BE49-F238E27FC236}">
                  <a16:creationId xmlns:a16="http://schemas.microsoft.com/office/drawing/2014/main" id="{7476DEEA-2B5C-47BA-B9D5-700611A8D61C}"/>
                </a:ext>
              </a:extLst>
            </p:cNvPr>
            <p:cNvSpPr/>
            <p:nvPr/>
          </p:nvSpPr>
          <p:spPr>
            <a:xfrm>
              <a:off x="4636184" y="5275767"/>
              <a:ext cx="787395" cy="369332"/>
            </a:xfrm>
            <a:prstGeom prst="rect">
              <a:avLst/>
            </a:prstGeom>
          </p:spPr>
          <p:txBody>
            <a:bodyPr wrap="none">
              <a:spAutoFit/>
            </a:bodyPr>
            <a:lstStyle/>
            <a:p>
              <a:r>
                <a:rPr lang="en-US" dirty="0"/>
                <a:t>report</a:t>
              </a:r>
            </a:p>
          </p:txBody>
        </p:sp>
        <p:grpSp>
          <p:nvGrpSpPr>
            <p:cNvPr id="122" name="Group 121">
              <a:extLst>
                <a:ext uri="{FF2B5EF4-FFF2-40B4-BE49-F238E27FC236}">
                  <a16:creationId xmlns:a16="http://schemas.microsoft.com/office/drawing/2014/main" id="{DC0AF733-A298-4B07-9F11-A7B035F21AE0}"/>
                </a:ext>
              </a:extLst>
            </p:cNvPr>
            <p:cNvGrpSpPr/>
            <p:nvPr/>
          </p:nvGrpSpPr>
          <p:grpSpPr>
            <a:xfrm>
              <a:off x="3322510" y="4727773"/>
              <a:ext cx="436820" cy="489741"/>
              <a:chOff x="8115804" y="3109839"/>
              <a:chExt cx="673403" cy="754986"/>
            </a:xfrm>
          </p:grpSpPr>
          <p:pic>
            <p:nvPicPr>
              <p:cNvPr id="123" name="Picture 122">
                <a:extLst>
                  <a:ext uri="{FF2B5EF4-FFF2-40B4-BE49-F238E27FC236}">
                    <a16:creationId xmlns:a16="http://schemas.microsoft.com/office/drawing/2014/main" id="{7C8F7EE4-571C-477C-BBAF-29EDC0D323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124" name="Picture 123">
                <a:extLst>
                  <a:ext uri="{FF2B5EF4-FFF2-40B4-BE49-F238E27FC236}">
                    <a16:creationId xmlns:a16="http://schemas.microsoft.com/office/drawing/2014/main" id="{7C187EB8-692A-451E-BEC3-1E64E6A38A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111" name="Picture 2" descr="Image result for dana diabecare rs">
            <a:extLst>
              <a:ext uri="{FF2B5EF4-FFF2-40B4-BE49-F238E27FC236}">
                <a16:creationId xmlns:a16="http://schemas.microsoft.com/office/drawing/2014/main" id="{B542EA97-C0AF-4F8B-BA09-F2669F3D3D8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85338" y="5509651"/>
            <a:ext cx="1113234" cy="556617"/>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Straight Arrow Connector 124">
            <a:extLst>
              <a:ext uri="{FF2B5EF4-FFF2-40B4-BE49-F238E27FC236}">
                <a16:creationId xmlns:a16="http://schemas.microsoft.com/office/drawing/2014/main" id="{E243CCE1-E058-46FD-98A4-AA80BF141F3C}"/>
              </a:ext>
            </a:extLst>
          </p:cNvPr>
          <p:cNvCxnSpPr>
            <a:cxnSpLocks/>
            <a:stCxn id="113" idx="2"/>
            <a:endCxn id="119" idx="0"/>
          </p:cNvCxnSpPr>
          <p:nvPr/>
        </p:nvCxnSpPr>
        <p:spPr>
          <a:xfrm flipH="1">
            <a:off x="4200418" y="4328446"/>
            <a:ext cx="7594" cy="113788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D6620FC-D019-4037-9E33-DD5CBBC110C5}"/>
              </a:ext>
            </a:extLst>
          </p:cNvPr>
          <p:cNvSpPr/>
          <p:nvPr/>
        </p:nvSpPr>
        <p:spPr>
          <a:xfrm>
            <a:off x="3552400"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127" name="Rectangle 126">
            <a:extLst>
              <a:ext uri="{FF2B5EF4-FFF2-40B4-BE49-F238E27FC236}">
                <a16:creationId xmlns:a16="http://schemas.microsoft.com/office/drawing/2014/main" id="{4CAC6967-A0B5-4342-A6B2-B1CA1C250EDF}"/>
              </a:ext>
            </a:extLst>
          </p:cNvPr>
          <p:cNvSpPr/>
          <p:nvPr/>
        </p:nvSpPr>
        <p:spPr>
          <a:xfrm>
            <a:off x="3599544" y="3082377"/>
            <a:ext cx="1206522"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MB</a:t>
            </a:r>
          </a:p>
        </p:txBody>
      </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par>
                                <p:cTn id="11" presetID="10" presetClass="entr" presetSubtype="0" fill="hold"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10"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0" presetClass="entr" presetSubtype="0" fill="hold" nodeType="with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fade">
                                      <p:cBhvr>
                                        <p:cTn id="58" dur="500"/>
                                        <p:tgtEl>
                                          <p:spTgt spid="112"/>
                                        </p:tgtEl>
                                      </p:cBhvr>
                                    </p:animEffect>
                                  </p:childTnLst>
                                </p:cTn>
                              </p:par>
                              <p:par>
                                <p:cTn id="59" presetID="10" presetClass="entr" presetSubtype="0" fill="hold" nodeType="withEffect">
                                  <p:stCondLst>
                                    <p:cond delay="0"/>
                                  </p:stCondLst>
                                  <p:childTnLst>
                                    <p:set>
                                      <p:cBhvr>
                                        <p:cTn id="60" dur="1" fill="hold">
                                          <p:stCondLst>
                                            <p:cond delay="0"/>
                                          </p:stCondLst>
                                        </p:cTn>
                                        <p:tgtEl>
                                          <p:spTgt spid="118"/>
                                        </p:tgtEl>
                                        <p:attrNameLst>
                                          <p:attrName>style.visibility</p:attrName>
                                        </p:attrNameLst>
                                      </p:cBhvr>
                                      <p:to>
                                        <p:strVal val="visible"/>
                                      </p:to>
                                    </p:set>
                                    <p:animEffect transition="in" filter="fade">
                                      <p:cBhvr>
                                        <p:cTn id="61" dur="500"/>
                                        <p:tgtEl>
                                          <p:spTgt spid="118"/>
                                        </p:tgtEl>
                                      </p:cBhvr>
                                    </p:animEffect>
                                  </p:childTnLst>
                                </p:cTn>
                              </p:par>
                              <p:par>
                                <p:cTn id="62" presetID="10" presetClass="entr" presetSubtype="0" fill="hold" nodeType="withEffect">
                                  <p:stCondLst>
                                    <p:cond delay="0"/>
                                  </p:stCondLst>
                                  <p:childTnLst>
                                    <p:set>
                                      <p:cBhvr>
                                        <p:cTn id="63" dur="1" fill="hold">
                                          <p:stCondLst>
                                            <p:cond delay="0"/>
                                          </p:stCondLst>
                                        </p:cTn>
                                        <p:tgtEl>
                                          <p:spTgt spid="125"/>
                                        </p:tgtEl>
                                        <p:attrNameLst>
                                          <p:attrName>style.visibility</p:attrName>
                                        </p:attrNameLst>
                                      </p:cBhvr>
                                      <p:to>
                                        <p:strVal val="visible"/>
                                      </p:to>
                                    </p:set>
                                    <p:animEffect transition="in" filter="fade">
                                      <p:cBhvr>
                                        <p:cTn id="64" dur="500"/>
                                        <p:tgtEl>
                                          <p:spTgt spid="1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fade">
                                      <p:cBhvr>
                                        <p:cTn id="67" dur="500"/>
                                        <p:tgtEl>
                                          <p:spTgt spid="1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7"/>
                                        </p:tgtEl>
                                        <p:attrNameLst>
                                          <p:attrName>style.visibility</p:attrName>
                                        </p:attrNameLst>
                                      </p:cBhvr>
                                      <p:to>
                                        <p:strVal val="visible"/>
                                      </p:to>
                                    </p:set>
                                    <p:animEffect transition="in" filter="fade">
                                      <p:cBhvr>
                                        <p:cTn id="70" dur="500"/>
                                        <p:tgtEl>
                                          <p:spTgt spid="1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par>
                                <p:cTn id="76" presetID="10" presetClass="entr" presetSubtype="0" fill="hold"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500"/>
                                        <p:tgtEl>
                                          <p:spTgt spid="1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fade">
                                      <p:cBhvr>
                                        <p:cTn id="81" dur="500"/>
                                        <p:tgtEl>
                                          <p:spTgt spid="74"/>
                                        </p:tgtEl>
                                      </p:cBhvr>
                                    </p:animEffect>
                                  </p:childTnLst>
                                </p:cTn>
                              </p:par>
                              <p:par>
                                <p:cTn id="82" presetID="10" presetClass="entr" presetSubtype="0" fill="hold"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P spid="74" grpId="0" animBg="1"/>
      <p:bldP spid="126" grpId="0" animBg="1"/>
      <p:bldP spid="12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pPr marL="0" indent="0">
              <a:buNone/>
            </a:pPr>
            <a:endParaRPr lang="en-US" sz="1400" dirty="0"/>
          </a:p>
          <a:p>
            <a:r>
              <a:rPr lang="en-US" dirty="0"/>
              <a:t>Shared memory communication</a:t>
            </a:r>
          </a:p>
          <a:p>
            <a:endParaRPr lang="en-US" dirty="0"/>
          </a:p>
          <a:p>
            <a:pPr marL="0" indent="0">
              <a:buNone/>
            </a:pPr>
            <a:endParaRPr lang="en-US" sz="1400" dirty="0"/>
          </a:p>
          <a:p>
            <a:r>
              <a:rPr lang="en-US" dirty="0"/>
              <a:t>Platform awareness</a:t>
            </a:r>
          </a:p>
          <a:p>
            <a:endParaRPr lang="en-US" dirty="0"/>
          </a:p>
          <a:p>
            <a:pPr marL="0" indent="0">
              <a:buNone/>
            </a:pPr>
            <a:endParaRPr lang="en-US" sz="1400"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286896" y="6308726"/>
            <a:ext cx="10439400" cy="461665"/>
          </a:xfrm>
          <a:prstGeom prst="rect">
            <a:avLst/>
          </a:prstGeom>
        </p:spPr>
        <p:txBody>
          <a:bodyPr wrap="square">
            <a:spAutoFit/>
          </a:bodyPr>
          <a:lstStyle/>
          <a:p>
            <a:r>
              <a:rPr lang="en-US" sz="800" dirty="0"/>
              <a:t>* Florian </a:t>
            </a:r>
            <a:r>
              <a:rPr lang="en-US" sz="800" dirty="0" err="1"/>
              <a:t>Zaruba</a:t>
            </a:r>
            <a:r>
              <a:rPr lang="en-US" sz="800" dirty="0"/>
              <a:t> et. al. 2020. A 4096-core RISC-</a:t>
            </a:r>
            <a:r>
              <a:rPr lang="en-US" sz="800" dirty="0" err="1"/>
              <a:t>VChiplet</a:t>
            </a:r>
            <a:r>
              <a:rPr lang="en-US" sz="800" dirty="0"/>
              <a:t> Architecture for Ultra-efficient Floating-point Computing. In2020 </a:t>
            </a:r>
            <a:r>
              <a:rPr lang="en-US" sz="800" dirty="0" err="1"/>
              <a:t>IEEEHot</a:t>
            </a:r>
            <a:r>
              <a:rPr lang="en-US" sz="800" dirty="0"/>
              <a:t> Chips 32 Symposium (HCS). IEEE Computer Society, 1–24.</a:t>
            </a:r>
          </a:p>
          <a:p>
            <a:endParaRPr lang="en-US" sz="800" dirty="0"/>
          </a:p>
          <a:p>
            <a:r>
              <a:rPr lang="en-US" sz="800" dirty="0"/>
              <a:t>** F. </a:t>
            </a:r>
            <a:r>
              <a:rPr lang="en-US" sz="800" dirty="0" err="1"/>
              <a:t>Zaruba</a:t>
            </a:r>
            <a:r>
              <a:rPr lang="en-US" sz="800" dirty="0"/>
              <a:t> et.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5/11/2021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5/11/2021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19170</TotalTime>
  <Words>3798</Words>
  <Application>Microsoft Office PowerPoint</Application>
  <PresentationFormat>Custom</PresentationFormat>
  <Paragraphs>1412</Paragraphs>
  <Slides>108</Slides>
  <Notes>46</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108</vt:i4>
      </vt:variant>
    </vt:vector>
  </HeadingPairs>
  <TitlesOfParts>
    <vt:vector size="122"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HTML → Specification</vt:lpstr>
      <vt:lpstr>IO Integrity – UI → QR Code</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ProtectIOn for Confidentiality</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New Challenge</vt:lpstr>
      <vt:lpstr>New Challenge</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Secure Communication</vt:lpstr>
      <vt:lpstr>Traditional CPU-centric Model</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657</cp:revision>
  <cp:lastPrinted>2013-06-08T11:22:51Z</cp:lastPrinted>
  <dcterms:created xsi:type="dcterms:W3CDTF">2019-12-03T10:53:56Z</dcterms:created>
  <dcterms:modified xsi:type="dcterms:W3CDTF">2021-05-11T13:54:07Z</dcterms:modified>
</cp:coreProperties>
</file>